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9"/>
  </p:notesMasterIdLst>
  <p:sldIdLst>
    <p:sldId id="256" r:id="rId2"/>
    <p:sldId id="289" r:id="rId3"/>
    <p:sldId id="261" r:id="rId4"/>
    <p:sldId id="262" r:id="rId5"/>
    <p:sldId id="273" r:id="rId6"/>
    <p:sldId id="275" r:id="rId7"/>
    <p:sldId id="276" r:id="rId8"/>
    <p:sldId id="283" r:id="rId9"/>
    <p:sldId id="297" r:id="rId10"/>
    <p:sldId id="264" r:id="rId11"/>
    <p:sldId id="299" r:id="rId12"/>
    <p:sldId id="278" r:id="rId13"/>
    <p:sldId id="300" r:id="rId14"/>
    <p:sldId id="291" r:id="rId15"/>
    <p:sldId id="301" r:id="rId16"/>
    <p:sldId id="292" r:id="rId17"/>
    <p:sldId id="302" r:id="rId18"/>
    <p:sldId id="293" r:id="rId19"/>
    <p:sldId id="303" r:id="rId20"/>
    <p:sldId id="294" r:id="rId21"/>
    <p:sldId id="304" r:id="rId22"/>
    <p:sldId id="295" r:id="rId23"/>
    <p:sldId id="305" r:id="rId24"/>
    <p:sldId id="296" r:id="rId25"/>
    <p:sldId id="306" r:id="rId26"/>
    <p:sldId id="282" r:id="rId27"/>
    <p:sldId id="298" r:id="rId28"/>
    <p:sldId id="266" r:id="rId29"/>
    <p:sldId id="288" r:id="rId30"/>
    <p:sldId id="267" r:id="rId31"/>
    <p:sldId id="287" r:id="rId32"/>
    <p:sldId id="268" r:id="rId33"/>
    <p:sldId id="269" r:id="rId34"/>
    <p:sldId id="270" r:id="rId35"/>
    <p:sldId id="271" r:id="rId36"/>
    <p:sldId id="277" r:id="rId37"/>
    <p:sldId id="290"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E849E"/>
    <a:srgbClr val="387890"/>
    <a:srgbClr val="B9B8B8"/>
    <a:srgbClr val="51ACC5"/>
    <a:srgbClr val="2F2F2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33" autoAdjust="0"/>
    <p:restoredTop sz="76257" autoAdjust="0"/>
  </p:normalViewPr>
  <p:slideViewPr>
    <p:cSldViewPr snapToGrid="0">
      <p:cViewPr varScale="1">
        <p:scale>
          <a:sx n="110" d="100"/>
          <a:sy n="110" d="100"/>
        </p:scale>
        <p:origin x="114" y="414"/>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A48F90E-5EFF-454B-89ED-5BEC276139AE}" type="doc">
      <dgm:prSet loTypeId="urn:microsoft.com/office/officeart/2005/8/layout/process1" loCatId="process" qsTypeId="urn:microsoft.com/office/officeart/2005/8/quickstyle/simple3" qsCatId="simple" csTypeId="urn:microsoft.com/office/officeart/2005/8/colors/accent0_2" csCatId="mainScheme" phldr="1"/>
      <dgm:spPr/>
    </dgm:pt>
    <dgm:pt modelId="{FF8A4AAC-CCC2-45AE-A298-FAF30BDE9850}">
      <dgm:prSet phldrT="[Text]"/>
      <dgm:spPr/>
      <dgm:t>
        <a:bodyPr/>
        <a:lstStyle/>
        <a:p>
          <a:r>
            <a:rPr lang="en-US" dirty="0"/>
            <a:t>Raw Signal</a:t>
          </a:r>
        </a:p>
      </dgm:t>
    </dgm:pt>
    <dgm:pt modelId="{DCF95B3C-96C3-423A-B2D1-4BFBF0A1F222}" type="parTrans" cxnId="{0F589127-D1F4-4D3A-9C0F-48F34590418D}">
      <dgm:prSet/>
      <dgm:spPr/>
      <dgm:t>
        <a:bodyPr/>
        <a:lstStyle/>
        <a:p>
          <a:endParaRPr lang="en-US"/>
        </a:p>
      </dgm:t>
    </dgm:pt>
    <dgm:pt modelId="{9E57A4DC-D6E2-4B47-822E-0403C70FD182}" type="sibTrans" cxnId="{0F589127-D1F4-4D3A-9C0F-48F34590418D}">
      <dgm:prSet/>
      <dgm:spPr/>
      <dgm:t>
        <a:bodyPr/>
        <a:lstStyle/>
        <a:p>
          <a:endParaRPr lang="en-US"/>
        </a:p>
      </dgm:t>
    </dgm:pt>
    <dgm:pt modelId="{62998826-60DB-49ED-8D7D-FB0E881859D8}">
      <dgm:prSet phldrT="[Text]" custT="1"/>
      <dgm:spPr/>
      <dgm:t>
        <a:bodyPr/>
        <a:lstStyle/>
        <a:p>
          <a:r>
            <a:rPr lang="en-US" sz="1600" kern="1200" dirty="0">
              <a:solidFill>
                <a:srgbClr val="44546A">
                  <a:hueOff val="0"/>
                  <a:satOff val="0"/>
                  <a:lumOff val="0"/>
                  <a:alphaOff val="0"/>
                </a:srgbClr>
              </a:solidFill>
              <a:latin typeface="Calibri" panose="020F0502020204030204"/>
              <a:ea typeface="+mn-ea"/>
              <a:cs typeface="+mn-cs"/>
            </a:rPr>
            <a:t>Fit Sinusoid &amp; Detect PD-Probable Region</a:t>
          </a:r>
        </a:p>
      </dgm:t>
    </dgm:pt>
    <dgm:pt modelId="{26B6E223-F8E3-48CB-9287-7DE41AA8DE0A}" type="parTrans" cxnId="{9FDCD6B3-F2A4-4F79-BC79-988CCAF7F29A}">
      <dgm:prSet/>
      <dgm:spPr/>
      <dgm:t>
        <a:bodyPr/>
        <a:lstStyle/>
        <a:p>
          <a:endParaRPr lang="en-US"/>
        </a:p>
      </dgm:t>
    </dgm:pt>
    <dgm:pt modelId="{E7AB49FC-F6DA-483F-8741-A2406365FFD3}" type="sibTrans" cxnId="{9FDCD6B3-F2A4-4F79-BC79-988CCAF7F29A}">
      <dgm:prSet/>
      <dgm:spPr/>
      <dgm:t>
        <a:bodyPr/>
        <a:lstStyle/>
        <a:p>
          <a:endParaRPr lang="en-US"/>
        </a:p>
      </dgm:t>
    </dgm:pt>
    <dgm:pt modelId="{A55A12C7-D931-45EF-965E-D7C53AB6574A}">
      <dgm:prSet phldrT="[Text]"/>
      <dgm:spPr/>
      <dgm:t>
        <a:bodyPr/>
        <a:lstStyle/>
        <a:p>
          <a:r>
            <a:rPr lang="en-US" dirty="0"/>
            <a:t>Nth Discrete Difference Detrending</a:t>
          </a:r>
        </a:p>
      </dgm:t>
    </dgm:pt>
    <dgm:pt modelId="{CE384933-CF70-455F-913E-C703F283A043}" type="parTrans" cxnId="{A56A07C2-6657-44B4-9D96-F9C7EBB61AFC}">
      <dgm:prSet/>
      <dgm:spPr/>
      <dgm:t>
        <a:bodyPr/>
        <a:lstStyle/>
        <a:p>
          <a:endParaRPr lang="en-US"/>
        </a:p>
      </dgm:t>
    </dgm:pt>
    <dgm:pt modelId="{5BE83926-C2AA-4425-8876-661EFFD7ACDD}" type="sibTrans" cxnId="{A56A07C2-6657-44B4-9D96-F9C7EBB61AFC}">
      <dgm:prSet/>
      <dgm:spPr/>
      <dgm:t>
        <a:bodyPr/>
        <a:lstStyle/>
        <a:p>
          <a:endParaRPr lang="en-US"/>
        </a:p>
      </dgm:t>
    </dgm:pt>
    <dgm:pt modelId="{257C3989-9122-4F38-BB47-B6C0256F96F0}">
      <dgm:prSet/>
      <dgm:spPr/>
      <dgm:t>
        <a:bodyPr/>
        <a:lstStyle/>
        <a:p>
          <a:r>
            <a:rPr lang="en-US" dirty="0"/>
            <a:t>Peak Detection</a:t>
          </a:r>
        </a:p>
      </dgm:t>
    </dgm:pt>
    <dgm:pt modelId="{EB6DFD9D-B41B-4F17-AAAF-57F129189DFF}" type="parTrans" cxnId="{758004A0-C0B5-4D3C-87F0-95D915978023}">
      <dgm:prSet/>
      <dgm:spPr/>
      <dgm:t>
        <a:bodyPr/>
        <a:lstStyle/>
        <a:p>
          <a:endParaRPr lang="en-US"/>
        </a:p>
      </dgm:t>
    </dgm:pt>
    <dgm:pt modelId="{F1662794-499D-4A7D-BB5E-ABCF68A0796B}" type="sibTrans" cxnId="{758004A0-C0B5-4D3C-87F0-95D915978023}">
      <dgm:prSet/>
      <dgm:spPr/>
      <dgm:t>
        <a:bodyPr/>
        <a:lstStyle/>
        <a:p>
          <a:endParaRPr lang="en-US"/>
        </a:p>
      </dgm:t>
    </dgm:pt>
    <dgm:pt modelId="{90982231-209E-42AF-9FEB-9AA085EFA583}">
      <dgm:prSet/>
      <dgm:spPr/>
      <dgm:t>
        <a:bodyPr/>
        <a:lstStyle/>
        <a:p>
          <a:r>
            <a:rPr lang="en-US" dirty="0"/>
            <a:t>False Peak Cancellation</a:t>
          </a:r>
        </a:p>
      </dgm:t>
    </dgm:pt>
    <dgm:pt modelId="{A8721BF7-FFF2-4468-B575-6BE56023B471}" type="parTrans" cxnId="{E07C2E1D-3ECF-4761-93DF-82967ABAE9BA}">
      <dgm:prSet/>
      <dgm:spPr/>
      <dgm:t>
        <a:bodyPr/>
        <a:lstStyle/>
        <a:p>
          <a:endParaRPr lang="en-US"/>
        </a:p>
      </dgm:t>
    </dgm:pt>
    <dgm:pt modelId="{1D37777E-ADFB-4C61-90B6-1D1F19D9CF6F}" type="sibTrans" cxnId="{E07C2E1D-3ECF-4761-93DF-82967ABAE9BA}">
      <dgm:prSet/>
      <dgm:spPr/>
      <dgm:t>
        <a:bodyPr/>
        <a:lstStyle/>
        <a:p>
          <a:endParaRPr lang="en-US"/>
        </a:p>
      </dgm:t>
    </dgm:pt>
    <dgm:pt modelId="{56929E27-F003-4CF1-9502-B77B361532BA}">
      <dgm:prSet/>
      <dgm:spPr/>
      <dgm:t>
        <a:bodyPr/>
        <a:lstStyle/>
        <a:p>
          <a:r>
            <a:rPr lang="en-US" dirty="0"/>
            <a:t>Extract Features</a:t>
          </a:r>
        </a:p>
      </dgm:t>
    </dgm:pt>
    <dgm:pt modelId="{E1EC2023-A9F7-4A5B-A6A4-41F0821D1C90}" type="parTrans" cxnId="{96BA976D-D727-48F9-AA0F-B6420DACD1DE}">
      <dgm:prSet/>
      <dgm:spPr/>
      <dgm:t>
        <a:bodyPr/>
        <a:lstStyle/>
        <a:p>
          <a:endParaRPr lang="en-US"/>
        </a:p>
      </dgm:t>
    </dgm:pt>
    <dgm:pt modelId="{88F1EBC6-BB1A-436C-9EFE-3AFFFB64C430}" type="sibTrans" cxnId="{96BA976D-D727-48F9-AA0F-B6420DACD1DE}">
      <dgm:prSet/>
      <dgm:spPr/>
      <dgm:t>
        <a:bodyPr/>
        <a:lstStyle/>
        <a:p>
          <a:endParaRPr lang="en-US"/>
        </a:p>
      </dgm:t>
    </dgm:pt>
    <dgm:pt modelId="{10573BDC-D1BC-4C0E-A5A3-A2E0DA684CB8}">
      <dgm:prSet/>
      <dgm:spPr/>
      <dgm:t>
        <a:bodyPr/>
        <a:lstStyle/>
        <a:p>
          <a:r>
            <a:rPr lang="en-US" dirty="0"/>
            <a:t>Discrete Wavelet Transform</a:t>
          </a:r>
        </a:p>
      </dgm:t>
    </dgm:pt>
    <dgm:pt modelId="{0F9C9713-B4B7-4681-A5F5-F8CFED1D7C4E}" type="parTrans" cxnId="{1E44F8E5-CD71-4B1A-9639-9EE7F2250094}">
      <dgm:prSet/>
      <dgm:spPr/>
      <dgm:t>
        <a:bodyPr/>
        <a:lstStyle/>
        <a:p>
          <a:endParaRPr lang="en-US"/>
        </a:p>
      </dgm:t>
    </dgm:pt>
    <dgm:pt modelId="{C7EEBAB6-AFB4-4FB5-9881-B22521C11E23}" type="sibTrans" cxnId="{1E44F8E5-CD71-4B1A-9639-9EE7F2250094}">
      <dgm:prSet/>
      <dgm:spPr/>
      <dgm:t>
        <a:bodyPr/>
        <a:lstStyle/>
        <a:p>
          <a:endParaRPr lang="en-US"/>
        </a:p>
      </dgm:t>
    </dgm:pt>
    <dgm:pt modelId="{0DD2C90D-8DB6-4387-B66C-92BE0AF33617}" type="pres">
      <dgm:prSet presAssocID="{EA48F90E-5EFF-454B-89ED-5BEC276139AE}" presName="Name0" presStyleCnt="0">
        <dgm:presLayoutVars>
          <dgm:dir/>
          <dgm:resizeHandles val="exact"/>
        </dgm:presLayoutVars>
      </dgm:prSet>
      <dgm:spPr/>
    </dgm:pt>
    <dgm:pt modelId="{D3404606-E430-4F86-B60F-160D996F5B05}" type="pres">
      <dgm:prSet presAssocID="{FF8A4AAC-CCC2-45AE-A298-FAF30BDE9850}" presName="node" presStyleLbl="node1" presStyleIdx="0" presStyleCnt="7">
        <dgm:presLayoutVars>
          <dgm:bulletEnabled val="1"/>
        </dgm:presLayoutVars>
      </dgm:prSet>
      <dgm:spPr/>
    </dgm:pt>
    <dgm:pt modelId="{038BB472-71DB-4108-AA93-1E4591F3252F}" type="pres">
      <dgm:prSet presAssocID="{9E57A4DC-D6E2-4B47-822E-0403C70FD182}" presName="sibTrans" presStyleLbl="sibTrans2D1" presStyleIdx="0" presStyleCnt="6"/>
      <dgm:spPr/>
    </dgm:pt>
    <dgm:pt modelId="{5D46C515-59A6-463F-9C2C-296870DB3216}" type="pres">
      <dgm:prSet presAssocID="{9E57A4DC-D6E2-4B47-822E-0403C70FD182}" presName="connectorText" presStyleLbl="sibTrans2D1" presStyleIdx="0" presStyleCnt="6"/>
      <dgm:spPr/>
    </dgm:pt>
    <dgm:pt modelId="{E819441A-18E4-4FC9-B4ED-620606EB395B}" type="pres">
      <dgm:prSet presAssocID="{10573BDC-D1BC-4C0E-A5A3-A2E0DA684CB8}" presName="node" presStyleLbl="node1" presStyleIdx="1" presStyleCnt="7">
        <dgm:presLayoutVars>
          <dgm:bulletEnabled val="1"/>
        </dgm:presLayoutVars>
      </dgm:prSet>
      <dgm:spPr/>
    </dgm:pt>
    <dgm:pt modelId="{C83B7108-87CB-455D-94A7-03125EFBED89}" type="pres">
      <dgm:prSet presAssocID="{C7EEBAB6-AFB4-4FB5-9881-B22521C11E23}" presName="sibTrans" presStyleLbl="sibTrans2D1" presStyleIdx="1" presStyleCnt="6"/>
      <dgm:spPr/>
    </dgm:pt>
    <dgm:pt modelId="{90670A92-BBE2-49AD-8E04-7544EE9D7B25}" type="pres">
      <dgm:prSet presAssocID="{C7EEBAB6-AFB4-4FB5-9881-B22521C11E23}" presName="connectorText" presStyleLbl="sibTrans2D1" presStyleIdx="1" presStyleCnt="6"/>
      <dgm:spPr/>
    </dgm:pt>
    <dgm:pt modelId="{098D64B9-4C1B-403A-AF9C-203E11833E8A}" type="pres">
      <dgm:prSet presAssocID="{62998826-60DB-49ED-8D7D-FB0E881859D8}" presName="node" presStyleLbl="node1" presStyleIdx="2" presStyleCnt="7">
        <dgm:presLayoutVars>
          <dgm:bulletEnabled val="1"/>
        </dgm:presLayoutVars>
      </dgm:prSet>
      <dgm:spPr/>
    </dgm:pt>
    <dgm:pt modelId="{2D6157F5-5B46-40A6-B9E1-401BF9D62A92}" type="pres">
      <dgm:prSet presAssocID="{E7AB49FC-F6DA-483F-8741-A2406365FFD3}" presName="sibTrans" presStyleLbl="sibTrans2D1" presStyleIdx="2" presStyleCnt="6"/>
      <dgm:spPr/>
    </dgm:pt>
    <dgm:pt modelId="{B3454C68-B402-4595-816C-FEA573E3556A}" type="pres">
      <dgm:prSet presAssocID="{E7AB49FC-F6DA-483F-8741-A2406365FFD3}" presName="connectorText" presStyleLbl="sibTrans2D1" presStyleIdx="2" presStyleCnt="6"/>
      <dgm:spPr/>
    </dgm:pt>
    <dgm:pt modelId="{AA425E45-D846-41BB-9162-BAAB3D7C4558}" type="pres">
      <dgm:prSet presAssocID="{A55A12C7-D931-45EF-965E-D7C53AB6574A}" presName="node" presStyleLbl="node1" presStyleIdx="3" presStyleCnt="7">
        <dgm:presLayoutVars>
          <dgm:bulletEnabled val="1"/>
        </dgm:presLayoutVars>
      </dgm:prSet>
      <dgm:spPr/>
    </dgm:pt>
    <dgm:pt modelId="{57B780DF-AFB5-4699-8D8F-3D41AE422234}" type="pres">
      <dgm:prSet presAssocID="{5BE83926-C2AA-4425-8876-661EFFD7ACDD}" presName="sibTrans" presStyleLbl="sibTrans2D1" presStyleIdx="3" presStyleCnt="6"/>
      <dgm:spPr/>
    </dgm:pt>
    <dgm:pt modelId="{10B1013A-DAF8-459C-8705-D786DCCC2968}" type="pres">
      <dgm:prSet presAssocID="{5BE83926-C2AA-4425-8876-661EFFD7ACDD}" presName="connectorText" presStyleLbl="sibTrans2D1" presStyleIdx="3" presStyleCnt="6"/>
      <dgm:spPr/>
    </dgm:pt>
    <dgm:pt modelId="{F0D983D4-91CF-456D-AD5E-52EF8F378E5D}" type="pres">
      <dgm:prSet presAssocID="{257C3989-9122-4F38-BB47-B6C0256F96F0}" presName="node" presStyleLbl="node1" presStyleIdx="4" presStyleCnt="7">
        <dgm:presLayoutVars>
          <dgm:bulletEnabled val="1"/>
        </dgm:presLayoutVars>
      </dgm:prSet>
      <dgm:spPr/>
    </dgm:pt>
    <dgm:pt modelId="{D7FC8D5C-1390-45B1-8C7B-6EC8E4E9DB69}" type="pres">
      <dgm:prSet presAssocID="{F1662794-499D-4A7D-BB5E-ABCF68A0796B}" presName="sibTrans" presStyleLbl="sibTrans2D1" presStyleIdx="4" presStyleCnt="6"/>
      <dgm:spPr/>
    </dgm:pt>
    <dgm:pt modelId="{ACE58DC0-F862-4CFA-BD58-B2DA03B7A853}" type="pres">
      <dgm:prSet presAssocID="{F1662794-499D-4A7D-BB5E-ABCF68A0796B}" presName="connectorText" presStyleLbl="sibTrans2D1" presStyleIdx="4" presStyleCnt="6"/>
      <dgm:spPr/>
    </dgm:pt>
    <dgm:pt modelId="{B25C1B26-0577-4748-9A47-7F0E783A86F6}" type="pres">
      <dgm:prSet presAssocID="{90982231-209E-42AF-9FEB-9AA085EFA583}" presName="node" presStyleLbl="node1" presStyleIdx="5" presStyleCnt="7">
        <dgm:presLayoutVars>
          <dgm:bulletEnabled val="1"/>
        </dgm:presLayoutVars>
      </dgm:prSet>
      <dgm:spPr/>
    </dgm:pt>
    <dgm:pt modelId="{CA5A7CDB-C9F1-40FC-8AAB-FBB289C092B7}" type="pres">
      <dgm:prSet presAssocID="{1D37777E-ADFB-4C61-90B6-1D1F19D9CF6F}" presName="sibTrans" presStyleLbl="sibTrans2D1" presStyleIdx="5" presStyleCnt="6"/>
      <dgm:spPr/>
    </dgm:pt>
    <dgm:pt modelId="{73479DFA-EC8A-42E8-91E0-37ECFF836140}" type="pres">
      <dgm:prSet presAssocID="{1D37777E-ADFB-4C61-90B6-1D1F19D9CF6F}" presName="connectorText" presStyleLbl="sibTrans2D1" presStyleIdx="5" presStyleCnt="6"/>
      <dgm:spPr/>
    </dgm:pt>
    <dgm:pt modelId="{E901D985-AD3A-48F8-993B-DC7FD5BD5ED9}" type="pres">
      <dgm:prSet presAssocID="{56929E27-F003-4CF1-9502-B77B361532BA}" presName="node" presStyleLbl="node1" presStyleIdx="6" presStyleCnt="7">
        <dgm:presLayoutVars>
          <dgm:bulletEnabled val="1"/>
        </dgm:presLayoutVars>
      </dgm:prSet>
      <dgm:spPr/>
    </dgm:pt>
  </dgm:ptLst>
  <dgm:cxnLst>
    <dgm:cxn modelId="{929CD502-7BE1-47AD-BB2C-6387426C61D3}" type="presOf" srcId="{C7EEBAB6-AFB4-4FB5-9881-B22521C11E23}" destId="{90670A92-BBE2-49AD-8E04-7544EE9D7B25}" srcOrd="1" destOrd="0" presId="urn:microsoft.com/office/officeart/2005/8/layout/process1"/>
    <dgm:cxn modelId="{19231B0A-0DC1-48B6-BA24-0B996527B08F}" type="presOf" srcId="{5BE83926-C2AA-4425-8876-661EFFD7ACDD}" destId="{57B780DF-AFB5-4699-8D8F-3D41AE422234}" srcOrd="0" destOrd="0" presId="urn:microsoft.com/office/officeart/2005/8/layout/process1"/>
    <dgm:cxn modelId="{11BC4C17-B0AA-421E-A945-08705B158B49}" type="presOf" srcId="{F1662794-499D-4A7D-BB5E-ABCF68A0796B}" destId="{D7FC8D5C-1390-45B1-8C7B-6EC8E4E9DB69}" srcOrd="0" destOrd="0" presId="urn:microsoft.com/office/officeart/2005/8/layout/process1"/>
    <dgm:cxn modelId="{E07C2E1D-3ECF-4761-93DF-82967ABAE9BA}" srcId="{EA48F90E-5EFF-454B-89ED-5BEC276139AE}" destId="{90982231-209E-42AF-9FEB-9AA085EFA583}" srcOrd="5" destOrd="0" parTransId="{A8721BF7-FFF2-4468-B575-6BE56023B471}" sibTransId="{1D37777E-ADFB-4C61-90B6-1D1F19D9CF6F}"/>
    <dgm:cxn modelId="{0F589127-D1F4-4D3A-9C0F-48F34590418D}" srcId="{EA48F90E-5EFF-454B-89ED-5BEC276139AE}" destId="{FF8A4AAC-CCC2-45AE-A298-FAF30BDE9850}" srcOrd="0" destOrd="0" parTransId="{DCF95B3C-96C3-423A-B2D1-4BFBF0A1F222}" sibTransId="{9E57A4DC-D6E2-4B47-822E-0403C70FD182}"/>
    <dgm:cxn modelId="{34CE7D32-2C60-480F-9E20-DDDD60BBF0B5}" type="presOf" srcId="{5BE83926-C2AA-4425-8876-661EFFD7ACDD}" destId="{10B1013A-DAF8-459C-8705-D786DCCC2968}" srcOrd="1" destOrd="0" presId="urn:microsoft.com/office/officeart/2005/8/layout/process1"/>
    <dgm:cxn modelId="{42A5455F-78C6-4E7B-AFFF-C45DAFE5AA7A}" type="presOf" srcId="{56929E27-F003-4CF1-9502-B77B361532BA}" destId="{E901D985-AD3A-48F8-993B-DC7FD5BD5ED9}" srcOrd="0" destOrd="0" presId="urn:microsoft.com/office/officeart/2005/8/layout/process1"/>
    <dgm:cxn modelId="{E8A84268-503D-40A4-ACE2-91D61C127546}" type="presOf" srcId="{EA48F90E-5EFF-454B-89ED-5BEC276139AE}" destId="{0DD2C90D-8DB6-4387-B66C-92BE0AF33617}" srcOrd="0" destOrd="0" presId="urn:microsoft.com/office/officeart/2005/8/layout/process1"/>
    <dgm:cxn modelId="{A31E9A6C-C98C-40ED-8599-27C36259C9EB}" type="presOf" srcId="{257C3989-9122-4F38-BB47-B6C0256F96F0}" destId="{F0D983D4-91CF-456D-AD5E-52EF8F378E5D}" srcOrd="0" destOrd="0" presId="urn:microsoft.com/office/officeart/2005/8/layout/process1"/>
    <dgm:cxn modelId="{AB928F4D-A840-4030-8DDF-8EC094DCF453}" type="presOf" srcId="{E7AB49FC-F6DA-483F-8741-A2406365FFD3}" destId="{2D6157F5-5B46-40A6-B9E1-401BF9D62A92}" srcOrd="0" destOrd="0" presId="urn:microsoft.com/office/officeart/2005/8/layout/process1"/>
    <dgm:cxn modelId="{96BA976D-D727-48F9-AA0F-B6420DACD1DE}" srcId="{EA48F90E-5EFF-454B-89ED-5BEC276139AE}" destId="{56929E27-F003-4CF1-9502-B77B361532BA}" srcOrd="6" destOrd="0" parTransId="{E1EC2023-A9F7-4A5B-A6A4-41F0821D1C90}" sibTransId="{88F1EBC6-BB1A-436C-9EFE-3AFFFB64C430}"/>
    <dgm:cxn modelId="{C2931588-5B79-4086-83EB-FB120BF94C71}" type="presOf" srcId="{C7EEBAB6-AFB4-4FB5-9881-B22521C11E23}" destId="{C83B7108-87CB-455D-94A7-03125EFBED89}" srcOrd="0" destOrd="0" presId="urn:microsoft.com/office/officeart/2005/8/layout/process1"/>
    <dgm:cxn modelId="{A9384896-A7D1-404B-BC3E-E107820AACE2}" type="presOf" srcId="{A55A12C7-D931-45EF-965E-D7C53AB6574A}" destId="{AA425E45-D846-41BB-9162-BAAB3D7C4558}" srcOrd="0" destOrd="0" presId="urn:microsoft.com/office/officeart/2005/8/layout/process1"/>
    <dgm:cxn modelId="{758004A0-C0B5-4D3C-87F0-95D915978023}" srcId="{EA48F90E-5EFF-454B-89ED-5BEC276139AE}" destId="{257C3989-9122-4F38-BB47-B6C0256F96F0}" srcOrd="4" destOrd="0" parTransId="{EB6DFD9D-B41B-4F17-AAAF-57F129189DFF}" sibTransId="{F1662794-499D-4A7D-BB5E-ABCF68A0796B}"/>
    <dgm:cxn modelId="{61D883A4-BE1C-4630-B869-0DADF2AFA9A6}" type="presOf" srcId="{10573BDC-D1BC-4C0E-A5A3-A2E0DA684CB8}" destId="{E819441A-18E4-4FC9-B4ED-620606EB395B}" srcOrd="0" destOrd="0" presId="urn:microsoft.com/office/officeart/2005/8/layout/process1"/>
    <dgm:cxn modelId="{9FDCD6B3-F2A4-4F79-BC79-988CCAF7F29A}" srcId="{EA48F90E-5EFF-454B-89ED-5BEC276139AE}" destId="{62998826-60DB-49ED-8D7D-FB0E881859D8}" srcOrd="2" destOrd="0" parTransId="{26B6E223-F8E3-48CB-9287-7DE41AA8DE0A}" sibTransId="{E7AB49FC-F6DA-483F-8741-A2406365FFD3}"/>
    <dgm:cxn modelId="{A56A07C2-6657-44B4-9D96-F9C7EBB61AFC}" srcId="{EA48F90E-5EFF-454B-89ED-5BEC276139AE}" destId="{A55A12C7-D931-45EF-965E-D7C53AB6574A}" srcOrd="3" destOrd="0" parTransId="{CE384933-CF70-455F-913E-C703F283A043}" sibTransId="{5BE83926-C2AA-4425-8876-661EFFD7ACDD}"/>
    <dgm:cxn modelId="{F87402D2-16B9-4D87-A71D-1517A7776E94}" type="presOf" srcId="{1D37777E-ADFB-4C61-90B6-1D1F19D9CF6F}" destId="{73479DFA-EC8A-42E8-91E0-37ECFF836140}" srcOrd="1" destOrd="0" presId="urn:microsoft.com/office/officeart/2005/8/layout/process1"/>
    <dgm:cxn modelId="{AACA01D6-AD29-4BD4-8101-A20B73684D73}" type="presOf" srcId="{1D37777E-ADFB-4C61-90B6-1D1F19D9CF6F}" destId="{CA5A7CDB-C9F1-40FC-8AAB-FBB289C092B7}" srcOrd="0" destOrd="0" presId="urn:microsoft.com/office/officeart/2005/8/layout/process1"/>
    <dgm:cxn modelId="{517CE7DD-4333-46FB-A4E4-BDF481C4BD15}" type="presOf" srcId="{62998826-60DB-49ED-8D7D-FB0E881859D8}" destId="{098D64B9-4C1B-403A-AF9C-203E11833E8A}" srcOrd="0" destOrd="0" presId="urn:microsoft.com/office/officeart/2005/8/layout/process1"/>
    <dgm:cxn modelId="{F189E3E4-69E6-44B9-B445-E92EB3B44487}" type="presOf" srcId="{E7AB49FC-F6DA-483F-8741-A2406365FFD3}" destId="{B3454C68-B402-4595-816C-FEA573E3556A}" srcOrd="1" destOrd="0" presId="urn:microsoft.com/office/officeart/2005/8/layout/process1"/>
    <dgm:cxn modelId="{1E44F8E5-CD71-4B1A-9639-9EE7F2250094}" srcId="{EA48F90E-5EFF-454B-89ED-5BEC276139AE}" destId="{10573BDC-D1BC-4C0E-A5A3-A2E0DA684CB8}" srcOrd="1" destOrd="0" parTransId="{0F9C9713-B4B7-4681-A5F5-F8CFED1D7C4E}" sibTransId="{C7EEBAB6-AFB4-4FB5-9881-B22521C11E23}"/>
    <dgm:cxn modelId="{E03DF6EA-B9D2-4784-ADFF-E115D9AF4920}" type="presOf" srcId="{9E57A4DC-D6E2-4B47-822E-0403C70FD182}" destId="{5D46C515-59A6-463F-9C2C-296870DB3216}" srcOrd="1" destOrd="0" presId="urn:microsoft.com/office/officeart/2005/8/layout/process1"/>
    <dgm:cxn modelId="{32367AF0-1575-4444-B00F-D166D062C99D}" type="presOf" srcId="{9E57A4DC-D6E2-4B47-822E-0403C70FD182}" destId="{038BB472-71DB-4108-AA93-1E4591F3252F}" srcOrd="0" destOrd="0" presId="urn:microsoft.com/office/officeart/2005/8/layout/process1"/>
    <dgm:cxn modelId="{925435F5-2DED-4711-9FA4-D77F4A90C515}" type="presOf" srcId="{90982231-209E-42AF-9FEB-9AA085EFA583}" destId="{B25C1B26-0577-4748-9A47-7F0E783A86F6}" srcOrd="0" destOrd="0" presId="urn:microsoft.com/office/officeart/2005/8/layout/process1"/>
    <dgm:cxn modelId="{4E0FF6FA-927E-473A-8BF3-516B19CB8735}" type="presOf" srcId="{FF8A4AAC-CCC2-45AE-A298-FAF30BDE9850}" destId="{D3404606-E430-4F86-B60F-160D996F5B05}" srcOrd="0" destOrd="0" presId="urn:microsoft.com/office/officeart/2005/8/layout/process1"/>
    <dgm:cxn modelId="{D34FEEFF-0821-4E9A-B7DD-9437E8CE7F76}" type="presOf" srcId="{F1662794-499D-4A7D-BB5E-ABCF68A0796B}" destId="{ACE58DC0-F862-4CFA-BD58-B2DA03B7A853}" srcOrd="1" destOrd="0" presId="urn:microsoft.com/office/officeart/2005/8/layout/process1"/>
    <dgm:cxn modelId="{3ECF7F16-A558-4C65-BA2E-D7ED69238363}" type="presParOf" srcId="{0DD2C90D-8DB6-4387-B66C-92BE0AF33617}" destId="{D3404606-E430-4F86-B60F-160D996F5B05}" srcOrd="0" destOrd="0" presId="urn:microsoft.com/office/officeart/2005/8/layout/process1"/>
    <dgm:cxn modelId="{37880BE6-206B-4708-BBD0-47BC45EFDB0D}" type="presParOf" srcId="{0DD2C90D-8DB6-4387-B66C-92BE0AF33617}" destId="{038BB472-71DB-4108-AA93-1E4591F3252F}" srcOrd="1" destOrd="0" presId="urn:microsoft.com/office/officeart/2005/8/layout/process1"/>
    <dgm:cxn modelId="{88AECD82-A644-4989-AE34-7724516B4B73}" type="presParOf" srcId="{038BB472-71DB-4108-AA93-1E4591F3252F}" destId="{5D46C515-59A6-463F-9C2C-296870DB3216}" srcOrd="0" destOrd="0" presId="urn:microsoft.com/office/officeart/2005/8/layout/process1"/>
    <dgm:cxn modelId="{AA1292AF-9D83-4BF3-A2FD-4752456D6C07}" type="presParOf" srcId="{0DD2C90D-8DB6-4387-B66C-92BE0AF33617}" destId="{E819441A-18E4-4FC9-B4ED-620606EB395B}" srcOrd="2" destOrd="0" presId="urn:microsoft.com/office/officeart/2005/8/layout/process1"/>
    <dgm:cxn modelId="{56A0065F-EDF6-413E-8D3B-D53BF8B38F79}" type="presParOf" srcId="{0DD2C90D-8DB6-4387-B66C-92BE0AF33617}" destId="{C83B7108-87CB-455D-94A7-03125EFBED89}" srcOrd="3" destOrd="0" presId="urn:microsoft.com/office/officeart/2005/8/layout/process1"/>
    <dgm:cxn modelId="{AEB510CE-8248-4245-A168-CCFBB359B64B}" type="presParOf" srcId="{C83B7108-87CB-455D-94A7-03125EFBED89}" destId="{90670A92-BBE2-49AD-8E04-7544EE9D7B25}" srcOrd="0" destOrd="0" presId="urn:microsoft.com/office/officeart/2005/8/layout/process1"/>
    <dgm:cxn modelId="{42526478-C38F-4B24-9CC3-8D4074C22E5E}" type="presParOf" srcId="{0DD2C90D-8DB6-4387-B66C-92BE0AF33617}" destId="{098D64B9-4C1B-403A-AF9C-203E11833E8A}" srcOrd="4" destOrd="0" presId="urn:microsoft.com/office/officeart/2005/8/layout/process1"/>
    <dgm:cxn modelId="{B41BFB7D-AADA-42C3-A52F-BDFDA4B68F3A}" type="presParOf" srcId="{0DD2C90D-8DB6-4387-B66C-92BE0AF33617}" destId="{2D6157F5-5B46-40A6-B9E1-401BF9D62A92}" srcOrd="5" destOrd="0" presId="urn:microsoft.com/office/officeart/2005/8/layout/process1"/>
    <dgm:cxn modelId="{36C45B72-8C6B-449D-B29B-D929F822901D}" type="presParOf" srcId="{2D6157F5-5B46-40A6-B9E1-401BF9D62A92}" destId="{B3454C68-B402-4595-816C-FEA573E3556A}" srcOrd="0" destOrd="0" presId="urn:microsoft.com/office/officeart/2005/8/layout/process1"/>
    <dgm:cxn modelId="{9FF8614B-8690-441F-9320-B6589E9B8871}" type="presParOf" srcId="{0DD2C90D-8DB6-4387-B66C-92BE0AF33617}" destId="{AA425E45-D846-41BB-9162-BAAB3D7C4558}" srcOrd="6" destOrd="0" presId="urn:microsoft.com/office/officeart/2005/8/layout/process1"/>
    <dgm:cxn modelId="{B1599326-3412-4AB8-AEEA-946BDCD4140D}" type="presParOf" srcId="{0DD2C90D-8DB6-4387-B66C-92BE0AF33617}" destId="{57B780DF-AFB5-4699-8D8F-3D41AE422234}" srcOrd="7" destOrd="0" presId="urn:microsoft.com/office/officeart/2005/8/layout/process1"/>
    <dgm:cxn modelId="{334F2268-1D54-4251-BA24-F916498E4A4F}" type="presParOf" srcId="{57B780DF-AFB5-4699-8D8F-3D41AE422234}" destId="{10B1013A-DAF8-459C-8705-D786DCCC2968}" srcOrd="0" destOrd="0" presId="urn:microsoft.com/office/officeart/2005/8/layout/process1"/>
    <dgm:cxn modelId="{4E15F617-FED2-401B-90E4-97581FB6AC39}" type="presParOf" srcId="{0DD2C90D-8DB6-4387-B66C-92BE0AF33617}" destId="{F0D983D4-91CF-456D-AD5E-52EF8F378E5D}" srcOrd="8" destOrd="0" presId="urn:microsoft.com/office/officeart/2005/8/layout/process1"/>
    <dgm:cxn modelId="{28B13F10-8520-4CAC-A026-85EC255EFB30}" type="presParOf" srcId="{0DD2C90D-8DB6-4387-B66C-92BE0AF33617}" destId="{D7FC8D5C-1390-45B1-8C7B-6EC8E4E9DB69}" srcOrd="9" destOrd="0" presId="urn:microsoft.com/office/officeart/2005/8/layout/process1"/>
    <dgm:cxn modelId="{6D6C8016-884F-49C6-A60E-4BF47A8130A4}" type="presParOf" srcId="{D7FC8D5C-1390-45B1-8C7B-6EC8E4E9DB69}" destId="{ACE58DC0-F862-4CFA-BD58-B2DA03B7A853}" srcOrd="0" destOrd="0" presId="urn:microsoft.com/office/officeart/2005/8/layout/process1"/>
    <dgm:cxn modelId="{066E9A78-3BA8-4DC3-A391-33CFDB937905}" type="presParOf" srcId="{0DD2C90D-8DB6-4387-B66C-92BE0AF33617}" destId="{B25C1B26-0577-4748-9A47-7F0E783A86F6}" srcOrd="10" destOrd="0" presId="urn:microsoft.com/office/officeart/2005/8/layout/process1"/>
    <dgm:cxn modelId="{C658A6F9-AFD7-4FFD-90C6-E9C7C25DDCCB}" type="presParOf" srcId="{0DD2C90D-8DB6-4387-B66C-92BE0AF33617}" destId="{CA5A7CDB-C9F1-40FC-8AAB-FBB289C092B7}" srcOrd="11" destOrd="0" presId="urn:microsoft.com/office/officeart/2005/8/layout/process1"/>
    <dgm:cxn modelId="{3F826EED-0682-4985-9E3E-E38387FC119D}" type="presParOf" srcId="{CA5A7CDB-C9F1-40FC-8AAB-FBB289C092B7}" destId="{73479DFA-EC8A-42E8-91E0-37ECFF836140}" srcOrd="0" destOrd="0" presId="urn:microsoft.com/office/officeart/2005/8/layout/process1"/>
    <dgm:cxn modelId="{8C149F97-C924-4F8A-8AB3-78D6AB467C2F}" type="presParOf" srcId="{0DD2C90D-8DB6-4387-B66C-92BE0AF33617}" destId="{E901D985-AD3A-48F8-993B-DC7FD5BD5ED9}" srcOrd="12" destOrd="0" presId="urn:microsoft.com/office/officeart/2005/8/layout/process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3404606-E430-4F86-B60F-160D996F5B05}">
      <dsp:nvSpPr>
        <dsp:cNvPr id="0" name=""/>
        <dsp:cNvSpPr/>
      </dsp:nvSpPr>
      <dsp:spPr>
        <a:xfrm>
          <a:off x="3230" y="133713"/>
          <a:ext cx="1223376" cy="1082401"/>
        </a:xfrm>
        <a:prstGeom prst="roundRect">
          <a:avLst>
            <a:gd name="adj" fmla="val 10000"/>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Raw Signal</a:t>
          </a:r>
        </a:p>
      </dsp:txBody>
      <dsp:txXfrm>
        <a:off x="34932" y="165415"/>
        <a:ext cx="1159972" cy="1018997"/>
      </dsp:txXfrm>
    </dsp:sp>
    <dsp:sp modelId="{038BB472-71DB-4108-AA93-1E4591F3252F}">
      <dsp:nvSpPr>
        <dsp:cNvPr id="0" name=""/>
        <dsp:cNvSpPr/>
      </dsp:nvSpPr>
      <dsp:spPr>
        <a:xfrm>
          <a:off x="1348944" y="523215"/>
          <a:ext cx="259355" cy="303397"/>
        </a:xfrm>
        <a:prstGeom prst="rightArrow">
          <a:avLst>
            <a:gd name="adj1" fmla="val 60000"/>
            <a:gd name="adj2" fmla="val 50000"/>
          </a:avLst>
        </a:prstGeom>
        <a:gradFill rotWithShape="0">
          <a:gsLst>
            <a:gs pos="0">
              <a:schemeClr val="dk2">
                <a:tint val="60000"/>
                <a:hueOff val="0"/>
                <a:satOff val="0"/>
                <a:lumOff val="0"/>
                <a:alphaOff val="0"/>
                <a:lumMod val="110000"/>
                <a:satMod val="105000"/>
                <a:tint val="67000"/>
              </a:schemeClr>
            </a:gs>
            <a:gs pos="50000">
              <a:schemeClr val="dk2">
                <a:tint val="60000"/>
                <a:hueOff val="0"/>
                <a:satOff val="0"/>
                <a:lumOff val="0"/>
                <a:alphaOff val="0"/>
                <a:lumMod val="105000"/>
                <a:satMod val="103000"/>
                <a:tint val="73000"/>
              </a:schemeClr>
            </a:gs>
            <a:gs pos="100000">
              <a:schemeClr val="dk2">
                <a:tint val="60000"/>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1348944" y="583894"/>
        <a:ext cx="181549" cy="182039"/>
      </dsp:txXfrm>
    </dsp:sp>
    <dsp:sp modelId="{E819441A-18E4-4FC9-B4ED-620606EB395B}">
      <dsp:nvSpPr>
        <dsp:cNvPr id="0" name=""/>
        <dsp:cNvSpPr/>
      </dsp:nvSpPr>
      <dsp:spPr>
        <a:xfrm>
          <a:off x="1715957" y="133713"/>
          <a:ext cx="1223376" cy="1082401"/>
        </a:xfrm>
        <a:prstGeom prst="roundRect">
          <a:avLst>
            <a:gd name="adj" fmla="val 10000"/>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Discrete Wavelet Transform</a:t>
          </a:r>
        </a:p>
      </dsp:txBody>
      <dsp:txXfrm>
        <a:off x="1747659" y="165415"/>
        <a:ext cx="1159972" cy="1018997"/>
      </dsp:txXfrm>
    </dsp:sp>
    <dsp:sp modelId="{C83B7108-87CB-455D-94A7-03125EFBED89}">
      <dsp:nvSpPr>
        <dsp:cNvPr id="0" name=""/>
        <dsp:cNvSpPr/>
      </dsp:nvSpPr>
      <dsp:spPr>
        <a:xfrm>
          <a:off x="3061671" y="523215"/>
          <a:ext cx="259355" cy="303397"/>
        </a:xfrm>
        <a:prstGeom prst="rightArrow">
          <a:avLst>
            <a:gd name="adj1" fmla="val 60000"/>
            <a:gd name="adj2" fmla="val 50000"/>
          </a:avLst>
        </a:prstGeom>
        <a:gradFill rotWithShape="0">
          <a:gsLst>
            <a:gs pos="0">
              <a:schemeClr val="dk2">
                <a:tint val="60000"/>
                <a:hueOff val="0"/>
                <a:satOff val="0"/>
                <a:lumOff val="0"/>
                <a:alphaOff val="0"/>
                <a:lumMod val="110000"/>
                <a:satMod val="105000"/>
                <a:tint val="67000"/>
              </a:schemeClr>
            </a:gs>
            <a:gs pos="50000">
              <a:schemeClr val="dk2">
                <a:tint val="60000"/>
                <a:hueOff val="0"/>
                <a:satOff val="0"/>
                <a:lumOff val="0"/>
                <a:alphaOff val="0"/>
                <a:lumMod val="105000"/>
                <a:satMod val="103000"/>
                <a:tint val="73000"/>
              </a:schemeClr>
            </a:gs>
            <a:gs pos="100000">
              <a:schemeClr val="dk2">
                <a:tint val="60000"/>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3061671" y="583894"/>
        <a:ext cx="181549" cy="182039"/>
      </dsp:txXfrm>
    </dsp:sp>
    <dsp:sp modelId="{098D64B9-4C1B-403A-AF9C-203E11833E8A}">
      <dsp:nvSpPr>
        <dsp:cNvPr id="0" name=""/>
        <dsp:cNvSpPr/>
      </dsp:nvSpPr>
      <dsp:spPr>
        <a:xfrm>
          <a:off x="3428684" y="133713"/>
          <a:ext cx="1223376" cy="1082401"/>
        </a:xfrm>
        <a:prstGeom prst="roundRect">
          <a:avLst>
            <a:gd name="adj" fmla="val 10000"/>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rgbClr val="44546A">
                  <a:hueOff val="0"/>
                  <a:satOff val="0"/>
                  <a:lumOff val="0"/>
                  <a:alphaOff val="0"/>
                </a:srgbClr>
              </a:solidFill>
              <a:latin typeface="Calibri" panose="020F0502020204030204"/>
              <a:ea typeface="+mn-ea"/>
              <a:cs typeface="+mn-cs"/>
            </a:rPr>
            <a:t>Fit Sinusoid &amp; Detect PD-Probable Region</a:t>
          </a:r>
        </a:p>
      </dsp:txBody>
      <dsp:txXfrm>
        <a:off x="3460386" y="165415"/>
        <a:ext cx="1159972" cy="1018997"/>
      </dsp:txXfrm>
    </dsp:sp>
    <dsp:sp modelId="{2D6157F5-5B46-40A6-B9E1-401BF9D62A92}">
      <dsp:nvSpPr>
        <dsp:cNvPr id="0" name=""/>
        <dsp:cNvSpPr/>
      </dsp:nvSpPr>
      <dsp:spPr>
        <a:xfrm>
          <a:off x="4774398" y="523215"/>
          <a:ext cx="259355" cy="303397"/>
        </a:xfrm>
        <a:prstGeom prst="rightArrow">
          <a:avLst>
            <a:gd name="adj1" fmla="val 60000"/>
            <a:gd name="adj2" fmla="val 50000"/>
          </a:avLst>
        </a:prstGeom>
        <a:gradFill rotWithShape="0">
          <a:gsLst>
            <a:gs pos="0">
              <a:schemeClr val="dk2">
                <a:tint val="60000"/>
                <a:hueOff val="0"/>
                <a:satOff val="0"/>
                <a:lumOff val="0"/>
                <a:alphaOff val="0"/>
                <a:lumMod val="110000"/>
                <a:satMod val="105000"/>
                <a:tint val="67000"/>
              </a:schemeClr>
            </a:gs>
            <a:gs pos="50000">
              <a:schemeClr val="dk2">
                <a:tint val="60000"/>
                <a:hueOff val="0"/>
                <a:satOff val="0"/>
                <a:lumOff val="0"/>
                <a:alphaOff val="0"/>
                <a:lumMod val="105000"/>
                <a:satMod val="103000"/>
                <a:tint val="73000"/>
              </a:schemeClr>
            </a:gs>
            <a:gs pos="100000">
              <a:schemeClr val="dk2">
                <a:tint val="60000"/>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4774398" y="583894"/>
        <a:ext cx="181549" cy="182039"/>
      </dsp:txXfrm>
    </dsp:sp>
    <dsp:sp modelId="{AA425E45-D846-41BB-9162-BAAB3D7C4558}">
      <dsp:nvSpPr>
        <dsp:cNvPr id="0" name=""/>
        <dsp:cNvSpPr/>
      </dsp:nvSpPr>
      <dsp:spPr>
        <a:xfrm>
          <a:off x="5141411" y="133713"/>
          <a:ext cx="1223376" cy="1082401"/>
        </a:xfrm>
        <a:prstGeom prst="roundRect">
          <a:avLst>
            <a:gd name="adj" fmla="val 10000"/>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Nth Discrete Difference Detrending</a:t>
          </a:r>
        </a:p>
      </dsp:txBody>
      <dsp:txXfrm>
        <a:off x="5173113" y="165415"/>
        <a:ext cx="1159972" cy="1018997"/>
      </dsp:txXfrm>
    </dsp:sp>
    <dsp:sp modelId="{57B780DF-AFB5-4699-8D8F-3D41AE422234}">
      <dsp:nvSpPr>
        <dsp:cNvPr id="0" name=""/>
        <dsp:cNvSpPr/>
      </dsp:nvSpPr>
      <dsp:spPr>
        <a:xfrm>
          <a:off x="6487125" y="523215"/>
          <a:ext cx="259355" cy="303397"/>
        </a:xfrm>
        <a:prstGeom prst="rightArrow">
          <a:avLst>
            <a:gd name="adj1" fmla="val 60000"/>
            <a:gd name="adj2" fmla="val 50000"/>
          </a:avLst>
        </a:prstGeom>
        <a:gradFill rotWithShape="0">
          <a:gsLst>
            <a:gs pos="0">
              <a:schemeClr val="dk2">
                <a:tint val="60000"/>
                <a:hueOff val="0"/>
                <a:satOff val="0"/>
                <a:lumOff val="0"/>
                <a:alphaOff val="0"/>
                <a:lumMod val="110000"/>
                <a:satMod val="105000"/>
                <a:tint val="67000"/>
              </a:schemeClr>
            </a:gs>
            <a:gs pos="50000">
              <a:schemeClr val="dk2">
                <a:tint val="60000"/>
                <a:hueOff val="0"/>
                <a:satOff val="0"/>
                <a:lumOff val="0"/>
                <a:alphaOff val="0"/>
                <a:lumMod val="105000"/>
                <a:satMod val="103000"/>
                <a:tint val="73000"/>
              </a:schemeClr>
            </a:gs>
            <a:gs pos="100000">
              <a:schemeClr val="dk2">
                <a:tint val="60000"/>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6487125" y="583894"/>
        <a:ext cx="181549" cy="182039"/>
      </dsp:txXfrm>
    </dsp:sp>
    <dsp:sp modelId="{F0D983D4-91CF-456D-AD5E-52EF8F378E5D}">
      <dsp:nvSpPr>
        <dsp:cNvPr id="0" name=""/>
        <dsp:cNvSpPr/>
      </dsp:nvSpPr>
      <dsp:spPr>
        <a:xfrm>
          <a:off x="6854138" y="133713"/>
          <a:ext cx="1223376" cy="1082401"/>
        </a:xfrm>
        <a:prstGeom prst="roundRect">
          <a:avLst>
            <a:gd name="adj" fmla="val 10000"/>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Peak Detection</a:t>
          </a:r>
        </a:p>
      </dsp:txBody>
      <dsp:txXfrm>
        <a:off x="6885840" y="165415"/>
        <a:ext cx="1159972" cy="1018997"/>
      </dsp:txXfrm>
    </dsp:sp>
    <dsp:sp modelId="{D7FC8D5C-1390-45B1-8C7B-6EC8E4E9DB69}">
      <dsp:nvSpPr>
        <dsp:cNvPr id="0" name=""/>
        <dsp:cNvSpPr/>
      </dsp:nvSpPr>
      <dsp:spPr>
        <a:xfrm>
          <a:off x="8199852" y="523215"/>
          <a:ext cx="259355" cy="303397"/>
        </a:xfrm>
        <a:prstGeom prst="rightArrow">
          <a:avLst>
            <a:gd name="adj1" fmla="val 60000"/>
            <a:gd name="adj2" fmla="val 50000"/>
          </a:avLst>
        </a:prstGeom>
        <a:gradFill rotWithShape="0">
          <a:gsLst>
            <a:gs pos="0">
              <a:schemeClr val="dk2">
                <a:tint val="60000"/>
                <a:hueOff val="0"/>
                <a:satOff val="0"/>
                <a:lumOff val="0"/>
                <a:alphaOff val="0"/>
                <a:lumMod val="110000"/>
                <a:satMod val="105000"/>
                <a:tint val="67000"/>
              </a:schemeClr>
            </a:gs>
            <a:gs pos="50000">
              <a:schemeClr val="dk2">
                <a:tint val="60000"/>
                <a:hueOff val="0"/>
                <a:satOff val="0"/>
                <a:lumOff val="0"/>
                <a:alphaOff val="0"/>
                <a:lumMod val="105000"/>
                <a:satMod val="103000"/>
                <a:tint val="73000"/>
              </a:schemeClr>
            </a:gs>
            <a:gs pos="100000">
              <a:schemeClr val="dk2">
                <a:tint val="60000"/>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8199852" y="583894"/>
        <a:ext cx="181549" cy="182039"/>
      </dsp:txXfrm>
    </dsp:sp>
    <dsp:sp modelId="{B25C1B26-0577-4748-9A47-7F0E783A86F6}">
      <dsp:nvSpPr>
        <dsp:cNvPr id="0" name=""/>
        <dsp:cNvSpPr/>
      </dsp:nvSpPr>
      <dsp:spPr>
        <a:xfrm>
          <a:off x="8566865" y="133713"/>
          <a:ext cx="1223376" cy="1082401"/>
        </a:xfrm>
        <a:prstGeom prst="roundRect">
          <a:avLst>
            <a:gd name="adj" fmla="val 10000"/>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False Peak Cancellation</a:t>
          </a:r>
        </a:p>
      </dsp:txBody>
      <dsp:txXfrm>
        <a:off x="8598567" y="165415"/>
        <a:ext cx="1159972" cy="1018997"/>
      </dsp:txXfrm>
    </dsp:sp>
    <dsp:sp modelId="{CA5A7CDB-C9F1-40FC-8AAB-FBB289C092B7}">
      <dsp:nvSpPr>
        <dsp:cNvPr id="0" name=""/>
        <dsp:cNvSpPr/>
      </dsp:nvSpPr>
      <dsp:spPr>
        <a:xfrm>
          <a:off x="9912580" y="523215"/>
          <a:ext cx="259355" cy="303397"/>
        </a:xfrm>
        <a:prstGeom prst="rightArrow">
          <a:avLst>
            <a:gd name="adj1" fmla="val 60000"/>
            <a:gd name="adj2" fmla="val 50000"/>
          </a:avLst>
        </a:prstGeom>
        <a:gradFill rotWithShape="0">
          <a:gsLst>
            <a:gs pos="0">
              <a:schemeClr val="dk2">
                <a:tint val="60000"/>
                <a:hueOff val="0"/>
                <a:satOff val="0"/>
                <a:lumOff val="0"/>
                <a:alphaOff val="0"/>
                <a:lumMod val="110000"/>
                <a:satMod val="105000"/>
                <a:tint val="67000"/>
              </a:schemeClr>
            </a:gs>
            <a:gs pos="50000">
              <a:schemeClr val="dk2">
                <a:tint val="60000"/>
                <a:hueOff val="0"/>
                <a:satOff val="0"/>
                <a:lumOff val="0"/>
                <a:alphaOff val="0"/>
                <a:lumMod val="105000"/>
                <a:satMod val="103000"/>
                <a:tint val="73000"/>
              </a:schemeClr>
            </a:gs>
            <a:gs pos="100000">
              <a:schemeClr val="dk2">
                <a:tint val="60000"/>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9912580" y="583894"/>
        <a:ext cx="181549" cy="182039"/>
      </dsp:txXfrm>
    </dsp:sp>
    <dsp:sp modelId="{E901D985-AD3A-48F8-993B-DC7FD5BD5ED9}">
      <dsp:nvSpPr>
        <dsp:cNvPr id="0" name=""/>
        <dsp:cNvSpPr/>
      </dsp:nvSpPr>
      <dsp:spPr>
        <a:xfrm>
          <a:off x="10279593" y="133713"/>
          <a:ext cx="1223376" cy="1082401"/>
        </a:xfrm>
        <a:prstGeom prst="roundRect">
          <a:avLst>
            <a:gd name="adj" fmla="val 10000"/>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Extract Features</a:t>
          </a:r>
        </a:p>
      </dsp:txBody>
      <dsp:txXfrm>
        <a:off x="10311295" y="165415"/>
        <a:ext cx="1159972" cy="1018997"/>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A63436C-817C-49F1-80F1-23C5466933F7}" type="datetimeFigureOut">
              <a:rPr lang="en-US" smtClean="0"/>
              <a:t>2/10/2019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0D122F1-A5D9-45AE-B248-C460C50DD90B}" type="slidenum">
              <a:rPr lang="en-US" smtClean="0"/>
              <a:t>‹#›</a:t>
            </a:fld>
            <a:endParaRPr lang="en-US"/>
          </a:p>
        </p:txBody>
      </p:sp>
    </p:spTree>
    <p:extLst>
      <p:ext uri="{BB962C8B-B14F-4D97-AF65-F5344CB8AC3E}">
        <p14:creationId xmlns:p14="http://schemas.microsoft.com/office/powerpoint/2010/main" val="33367385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cenet.vsb.cz/en/" TargetMode="External"/><Relationship Id="rId2" Type="http://schemas.openxmlformats.org/officeDocument/2006/relationships/slide" Target="../slides/slide3.xml"/><Relationship Id="rId1" Type="http://schemas.openxmlformats.org/officeDocument/2006/relationships/notesMaster" Target="../notesMasters/notesMaster1.xml"/><Relationship Id="rId4" Type="http://schemas.openxmlformats.org/officeDocument/2006/relationships/hyperlink" Target="https://www.vsb.cz/en/university/who-we-are/"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Machine Learning Models to Complete </a:t>
            </a:r>
            <a:r>
              <a:rPr lang="en-US" dirty="0" err="1"/>
              <a:t>OkCupid</a:t>
            </a:r>
            <a:r>
              <a:rPr lang="en-US" dirty="0"/>
              <a:t> Demographics Data Sets: An Initial Investigation</a:t>
            </a:r>
          </a:p>
        </p:txBody>
      </p:sp>
      <p:sp>
        <p:nvSpPr>
          <p:cNvPr id="4" name="Slide Number Placeholder 3"/>
          <p:cNvSpPr>
            <a:spLocks noGrp="1"/>
          </p:cNvSpPr>
          <p:nvPr>
            <p:ph type="sldNum" sz="quarter" idx="5"/>
          </p:nvPr>
        </p:nvSpPr>
        <p:spPr/>
        <p:txBody>
          <a:bodyPr/>
          <a:lstStyle/>
          <a:p>
            <a:fld id="{00D122F1-A5D9-45AE-B248-C460C50DD90B}" type="slidenum">
              <a:rPr lang="en-US" smtClean="0"/>
              <a:t>1</a:t>
            </a:fld>
            <a:endParaRPr lang="en-US"/>
          </a:p>
        </p:txBody>
      </p:sp>
    </p:spTree>
    <p:extLst>
      <p:ext uri="{BB962C8B-B14F-4D97-AF65-F5344CB8AC3E}">
        <p14:creationId xmlns:p14="http://schemas.microsoft.com/office/powerpoint/2010/main" val="29932340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D122F1-A5D9-45AE-B248-C460C50DD90B}" type="slidenum">
              <a:rPr lang="en-US" smtClean="0"/>
              <a:t>27</a:t>
            </a:fld>
            <a:endParaRPr lang="en-US"/>
          </a:p>
        </p:txBody>
      </p:sp>
    </p:spTree>
    <p:extLst>
      <p:ext uri="{BB962C8B-B14F-4D97-AF65-F5344CB8AC3E}">
        <p14:creationId xmlns:p14="http://schemas.microsoft.com/office/powerpoint/2010/main" val="5094096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D122F1-A5D9-45AE-B248-C460C50DD90B}" type="slidenum">
              <a:rPr lang="en-US" smtClean="0"/>
              <a:t>28</a:t>
            </a:fld>
            <a:endParaRPr lang="en-US"/>
          </a:p>
        </p:txBody>
      </p:sp>
    </p:spTree>
    <p:extLst>
      <p:ext uri="{BB962C8B-B14F-4D97-AF65-F5344CB8AC3E}">
        <p14:creationId xmlns:p14="http://schemas.microsoft.com/office/powerpoint/2010/main" val="13074913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https://en.wikipedia.org/wiki/Matthews_correlation_coefficient</a:t>
            </a:r>
          </a:p>
          <a:p>
            <a:endParaRPr lang="en-US" dirty="0"/>
          </a:p>
          <a:p>
            <a:endParaRPr lang="en-US" dirty="0"/>
          </a:p>
          <a:p>
            <a:r>
              <a:rPr lang="en-US" dirty="0"/>
              <a:t>Can’t use accuracy… if the training data is representative of the larger data population (which you hope it would be), you’d be correct in labeling a sample without fault ~98% of the time. These metrics don’t capture what we’re trying to accomplish in this competition.</a:t>
            </a:r>
          </a:p>
          <a:p>
            <a:endParaRPr lang="en-US" dirty="0"/>
          </a:p>
          <a:p>
            <a:r>
              <a:rPr lang="en-US" dirty="0"/>
              <a:t>MCC is also the metric employed by the competition organizers.</a:t>
            </a:r>
          </a:p>
        </p:txBody>
      </p:sp>
      <p:sp>
        <p:nvSpPr>
          <p:cNvPr id="4" name="Slide Number Placeholder 3"/>
          <p:cNvSpPr>
            <a:spLocks noGrp="1"/>
          </p:cNvSpPr>
          <p:nvPr>
            <p:ph type="sldNum" sz="quarter" idx="5"/>
          </p:nvPr>
        </p:nvSpPr>
        <p:spPr/>
        <p:txBody>
          <a:bodyPr/>
          <a:lstStyle/>
          <a:p>
            <a:fld id="{00D122F1-A5D9-45AE-B248-C460C50DD90B}" type="slidenum">
              <a:rPr lang="en-US" smtClean="0"/>
              <a:t>29</a:t>
            </a:fld>
            <a:endParaRPr lang="en-US"/>
          </a:p>
        </p:txBody>
      </p:sp>
    </p:spTree>
    <p:extLst>
      <p:ext uri="{BB962C8B-B14F-4D97-AF65-F5344CB8AC3E}">
        <p14:creationId xmlns:p14="http://schemas.microsoft.com/office/powerpoint/2010/main" val="37892044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Initial submissions proved less than spectacular, my localized training used a fixed </a:t>
            </a:r>
            <a:r>
              <a:rPr lang="en-US" dirty="0" err="1"/>
              <a:t>random_state</a:t>
            </a:r>
            <a:r>
              <a:rPr lang="en-US" dirty="0"/>
              <a:t> (my usual preference for repeatability) that happened to put me at the high end of these types of plots.</a:t>
            </a:r>
          </a:p>
          <a:p>
            <a:endParaRPr lang="en-US" dirty="0"/>
          </a:p>
          <a:p>
            <a:r>
              <a:rPr lang="en-US" dirty="0"/>
              <a:t>I has also used a standard 80-20 split, …</a:t>
            </a:r>
          </a:p>
          <a:p>
            <a:endParaRPr lang="en-US" dirty="0"/>
          </a:p>
          <a:p>
            <a:r>
              <a:rPr lang="en-US" dirty="0"/>
              <a:t>Goal here was to find some thresholds (both for peak detection and fault classification) that routinely yielded greater MCC scores  and that was robust to varied splitting of the training data.</a:t>
            </a:r>
          </a:p>
        </p:txBody>
      </p:sp>
      <p:sp>
        <p:nvSpPr>
          <p:cNvPr id="4" name="Slide Number Placeholder 3"/>
          <p:cNvSpPr>
            <a:spLocks noGrp="1"/>
          </p:cNvSpPr>
          <p:nvPr>
            <p:ph type="sldNum" sz="quarter" idx="5"/>
          </p:nvPr>
        </p:nvSpPr>
        <p:spPr/>
        <p:txBody>
          <a:bodyPr/>
          <a:lstStyle/>
          <a:p>
            <a:fld id="{00D122F1-A5D9-45AE-B248-C460C50DD90B}" type="slidenum">
              <a:rPr lang="en-US" smtClean="0"/>
              <a:t>31</a:t>
            </a:fld>
            <a:endParaRPr lang="en-US"/>
          </a:p>
        </p:txBody>
      </p:sp>
    </p:spTree>
    <p:extLst>
      <p:ext uri="{BB962C8B-B14F-4D97-AF65-F5344CB8AC3E}">
        <p14:creationId xmlns:p14="http://schemas.microsoft.com/office/powerpoint/2010/main" val="15592397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D122F1-A5D9-45AE-B248-C460C50DD90B}" type="slidenum">
              <a:rPr lang="en-US" smtClean="0"/>
              <a:t>32</a:t>
            </a:fld>
            <a:endParaRPr lang="en-US"/>
          </a:p>
        </p:txBody>
      </p:sp>
    </p:spTree>
    <p:extLst>
      <p:ext uri="{BB962C8B-B14F-4D97-AF65-F5344CB8AC3E}">
        <p14:creationId xmlns:p14="http://schemas.microsoft.com/office/powerpoint/2010/main" val="5865337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D122F1-A5D9-45AE-B248-C460C50DD90B}" type="slidenum">
              <a:rPr lang="en-US" smtClean="0"/>
              <a:t>33</a:t>
            </a:fld>
            <a:endParaRPr lang="en-US"/>
          </a:p>
        </p:txBody>
      </p:sp>
    </p:spTree>
    <p:extLst>
      <p:ext uri="{BB962C8B-B14F-4D97-AF65-F5344CB8AC3E}">
        <p14:creationId xmlns:p14="http://schemas.microsoft.com/office/powerpoint/2010/main" val="2979554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Update Kaggle link, and top conclusions</a:t>
            </a:r>
          </a:p>
        </p:txBody>
      </p:sp>
      <p:sp>
        <p:nvSpPr>
          <p:cNvPr id="4" name="Slide Number Placeholder 3"/>
          <p:cNvSpPr>
            <a:spLocks noGrp="1"/>
          </p:cNvSpPr>
          <p:nvPr>
            <p:ph type="sldNum" sz="quarter" idx="5"/>
          </p:nvPr>
        </p:nvSpPr>
        <p:spPr/>
        <p:txBody>
          <a:bodyPr/>
          <a:lstStyle/>
          <a:p>
            <a:fld id="{00D122F1-A5D9-45AE-B248-C460C50DD90B}" type="slidenum">
              <a:rPr lang="en-US" smtClean="0"/>
              <a:t>34</a:t>
            </a:fld>
            <a:endParaRPr lang="en-US"/>
          </a:p>
        </p:txBody>
      </p:sp>
    </p:spTree>
    <p:extLst>
      <p:ext uri="{BB962C8B-B14F-4D97-AF65-F5344CB8AC3E}">
        <p14:creationId xmlns:p14="http://schemas.microsoft.com/office/powerpoint/2010/main" val="31797527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Also while submission requires a per-signal classification,  it appears that faults present in signals are not entirely independent events (e.g. one faulty signal in a measurement has &gt; 90% chance of having other faults. </a:t>
            </a:r>
          </a:p>
          <a:p>
            <a:endParaRPr lang="en-US" dirty="0"/>
          </a:p>
        </p:txBody>
      </p:sp>
      <p:sp>
        <p:nvSpPr>
          <p:cNvPr id="4" name="Slide Number Placeholder 3"/>
          <p:cNvSpPr>
            <a:spLocks noGrp="1"/>
          </p:cNvSpPr>
          <p:nvPr>
            <p:ph type="sldNum" sz="quarter" idx="5"/>
          </p:nvPr>
        </p:nvSpPr>
        <p:spPr/>
        <p:txBody>
          <a:bodyPr/>
          <a:lstStyle/>
          <a:p>
            <a:fld id="{00D122F1-A5D9-45AE-B248-C460C50DD90B}" type="slidenum">
              <a:rPr lang="en-US" smtClean="0"/>
              <a:t>35</a:t>
            </a:fld>
            <a:endParaRPr lang="en-US"/>
          </a:p>
        </p:txBody>
      </p:sp>
    </p:spTree>
    <p:extLst>
      <p:ext uri="{BB962C8B-B14F-4D97-AF65-F5344CB8AC3E}">
        <p14:creationId xmlns:p14="http://schemas.microsoft.com/office/powerpoint/2010/main" val="24992332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D122F1-A5D9-45AE-B248-C460C50DD90B}" type="slidenum">
              <a:rPr lang="en-US" smtClean="0"/>
              <a:t>36</a:t>
            </a:fld>
            <a:endParaRPr lang="en-US"/>
          </a:p>
        </p:txBody>
      </p:sp>
    </p:spTree>
    <p:extLst>
      <p:ext uri="{BB962C8B-B14F-4D97-AF65-F5344CB8AC3E}">
        <p14:creationId xmlns:p14="http://schemas.microsoft.com/office/powerpoint/2010/main" val="26171240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D122F1-A5D9-45AE-B248-C460C50DD90B}" type="slidenum">
              <a:rPr lang="en-US" smtClean="0"/>
              <a:t>37</a:t>
            </a:fld>
            <a:endParaRPr lang="en-US"/>
          </a:p>
        </p:txBody>
      </p:sp>
    </p:spTree>
    <p:extLst>
      <p:ext uri="{BB962C8B-B14F-4D97-AF65-F5344CB8AC3E}">
        <p14:creationId xmlns:p14="http://schemas.microsoft.com/office/powerpoint/2010/main" val="17119992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https://en.wikipedia.org/wiki/Kaggle</a:t>
            </a:r>
          </a:p>
          <a:p>
            <a:r>
              <a:rPr lang="en-US" dirty="0"/>
              <a:t>https://www.kaggle.com/</a:t>
            </a:r>
          </a:p>
          <a:p>
            <a:endParaRPr lang="en-US" dirty="0"/>
          </a:p>
        </p:txBody>
      </p:sp>
      <p:sp>
        <p:nvSpPr>
          <p:cNvPr id="4" name="Slide Number Placeholder 3"/>
          <p:cNvSpPr>
            <a:spLocks noGrp="1"/>
          </p:cNvSpPr>
          <p:nvPr>
            <p:ph type="sldNum" sz="quarter" idx="5"/>
          </p:nvPr>
        </p:nvSpPr>
        <p:spPr/>
        <p:txBody>
          <a:bodyPr/>
          <a:lstStyle/>
          <a:p>
            <a:fld id="{00D122F1-A5D9-45AE-B248-C460C50DD90B}" type="slidenum">
              <a:rPr lang="en-US" smtClean="0"/>
              <a:t>2</a:t>
            </a:fld>
            <a:endParaRPr lang="en-US"/>
          </a:p>
        </p:txBody>
      </p:sp>
    </p:spTree>
    <p:extLst>
      <p:ext uri="{BB962C8B-B14F-4D97-AF65-F5344CB8AC3E}">
        <p14:creationId xmlns:p14="http://schemas.microsoft.com/office/powerpoint/2010/main" val="20428846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https://www.kaggle.com/c/vsb-power-line-fault-detection</a:t>
            </a:r>
          </a:p>
          <a:p>
            <a:endParaRPr lang="en-US" dirty="0"/>
          </a:p>
          <a:p>
            <a:endParaRPr lang="en-US" dirty="0"/>
          </a:p>
          <a:p>
            <a:r>
              <a:rPr lang="en-US" dirty="0"/>
              <a:t>Medium voltage overhead power lines run for hundreds of miles to supply power to cities. These great distances make it expensive to manually inspect the lines for damage that doesn't immediately lead to a power outage, such as a tree branch hitting the line or a flaw in the insulator. These modes of damage lead to a phenomenon known as partial discharge — an electrical discharge which does not bridge the electrodes between an insulation system completely. Partial discharges slowly damage the power line, so left unrepaired they will eventually lead to a power outage or start a fire.</a:t>
            </a:r>
          </a:p>
          <a:p>
            <a:r>
              <a:rPr lang="en-US" dirty="0"/>
              <a:t>Your challenge is to detect partial discharge patterns in signals acquired from these power lines with a new meter designed at the </a:t>
            </a:r>
            <a:r>
              <a:rPr lang="en-US" dirty="0">
                <a:hlinkClick r:id="rId3"/>
              </a:rPr>
              <a:t>ENET Centre</a:t>
            </a:r>
            <a:r>
              <a:rPr lang="en-US" dirty="0"/>
              <a:t> at </a:t>
            </a:r>
            <a:r>
              <a:rPr lang="en-US" dirty="0">
                <a:hlinkClick r:id="rId4"/>
              </a:rPr>
              <a:t>VŠB</a:t>
            </a:r>
            <a:r>
              <a:rPr lang="en-US" dirty="0"/>
              <a:t>. Effective classifiers using this data will make it possible to continuously monitor power lines for faults.</a:t>
            </a:r>
          </a:p>
          <a:p>
            <a:r>
              <a:rPr lang="en-US" dirty="0"/>
              <a:t>ENET Centre researches and develops renewable energy resources with the goal of reducing or eliminating harmful environmental impacts. Their efforts focus on developing technology solutions around transportation and processing of energy raw materials.</a:t>
            </a:r>
          </a:p>
          <a:p>
            <a:r>
              <a:rPr lang="en-US" dirty="0"/>
              <a:t>By developing a solution to detect partial discharge you’ll help reduce maintenance costs, and prevent power outages.</a:t>
            </a:r>
          </a:p>
          <a:p>
            <a:endParaRPr lang="en-US" dirty="0"/>
          </a:p>
          <a:p>
            <a:endParaRPr lang="en-US" dirty="0"/>
          </a:p>
        </p:txBody>
      </p:sp>
      <p:sp>
        <p:nvSpPr>
          <p:cNvPr id="4" name="Slide Number Placeholder 3"/>
          <p:cNvSpPr>
            <a:spLocks noGrp="1"/>
          </p:cNvSpPr>
          <p:nvPr>
            <p:ph type="sldNum" sz="quarter" idx="5"/>
          </p:nvPr>
        </p:nvSpPr>
        <p:spPr/>
        <p:txBody>
          <a:bodyPr/>
          <a:lstStyle/>
          <a:p>
            <a:fld id="{00D122F1-A5D9-45AE-B248-C460C50DD90B}" type="slidenum">
              <a:rPr lang="en-US" smtClean="0"/>
              <a:t>3</a:t>
            </a:fld>
            <a:endParaRPr lang="en-US"/>
          </a:p>
        </p:txBody>
      </p:sp>
    </p:spTree>
    <p:extLst>
      <p:ext uri="{BB962C8B-B14F-4D97-AF65-F5344CB8AC3E}">
        <p14:creationId xmlns:p14="http://schemas.microsoft.com/office/powerpoint/2010/main" val="18639664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Analogous to the scales of data they’re working with.</a:t>
            </a:r>
          </a:p>
          <a:p>
            <a:endParaRPr lang="en-US" dirty="0"/>
          </a:p>
          <a:p>
            <a:r>
              <a:rPr lang="en-US" dirty="0"/>
              <a:t>Incredibly unbalanced data set!</a:t>
            </a:r>
          </a:p>
          <a:p>
            <a:endParaRPr lang="en-US" dirty="0"/>
          </a:p>
          <a:p>
            <a:r>
              <a:rPr lang="en-US" dirty="0"/>
              <a:t>Also while submission requires a per-signal classification,  it appears that faults present in signals are not entirely independent events (e.g. one faulty signal in a measurement has &gt; 90% chance of having other faults. </a:t>
            </a:r>
          </a:p>
        </p:txBody>
      </p:sp>
      <p:sp>
        <p:nvSpPr>
          <p:cNvPr id="4" name="Slide Number Placeholder 3"/>
          <p:cNvSpPr>
            <a:spLocks noGrp="1"/>
          </p:cNvSpPr>
          <p:nvPr>
            <p:ph type="sldNum" sz="quarter" idx="5"/>
          </p:nvPr>
        </p:nvSpPr>
        <p:spPr/>
        <p:txBody>
          <a:bodyPr/>
          <a:lstStyle/>
          <a:p>
            <a:fld id="{00D122F1-A5D9-45AE-B248-C460C50DD90B}" type="slidenum">
              <a:rPr lang="en-US" smtClean="0"/>
              <a:t>4</a:t>
            </a:fld>
            <a:endParaRPr lang="en-US"/>
          </a:p>
        </p:txBody>
      </p:sp>
    </p:spTree>
    <p:extLst>
      <p:ext uri="{BB962C8B-B14F-4D97-AF65-F5344CB8AC3E}">
        <p14:creationId xmlns:p14="http://schemas.microsoft.com/office/powerpoint/2010/main" val="387789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D122F1-A5D9-45AE-B248-C460C50DD90B}" type="slidenum">
              <a:rPr lang="en-US" smtClean="0"/>
              <a:t>5</a:t>
            </a:fld>
            <a:endParaRPr lang="en-US"/>
          </a:p>
        </p:txBody>
      </p:sp>
    </p:spTree>
    <p:extLst>
      <p:ext uri="{BB962C8B-B14F-4D97-AF65-F5344CB8AC3E}">
        <p14:creationId xmlns:p14="http://schemas.microsoft.com/office/powerpoint/2010/main" val="29990376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Misak</a:t>
            </a:r>
            <a:r>
              <a:rPr lang="en-US" dirty="0"/>
              <a:t>, S., et al. “A Complex Classification Approach of Partial Discharges from Covered Conductors in Real Environment.” </a:t>
            </a:r>
            <a:r>
              <a:rPr lang="en-US" i="1" dirty="0"/>
              <a:t>IEEE Transactions on Dielectrics and Electrical Insulation</a:t>
            </a:r>
            <a:r>
              <a:rPr lang="en-US" dirty="0"/>
              <a:t>, vol. 24, no. 2, 2017, pp. 1097–1104., doi:10.1109/tdei.2017.006135.</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inherit difficulty with coding detection logic, makes this problem an excellent candidate for exploration and addressing with machine learning.</a:t>
            </a:r>
          </a:p>
          <a:p>
            <a:endParaRPr lang="en-US" dirty="0"/>
          </a:p>
        </p:txBody>
      </p:sp>
      <p:sp>
        <p:nvSpPr>
          <p:cNvPr id="4" name="Slide Number Placeholder 3"/>
          <p:cNvSpPr>
            <a:spLocks noGrp="1"/>
          </p:cNvSpPr>
          <p:nvPr>
            <p:ph type="sldNum" sz="quarter" idx="5"/>
          </p:nvPr>
        </p:nvSpPr>
        <p:spPr/>
        <p:txBody>
          <a:bodyPr/>
          <a:lstStyle/>
          <a:p>
            <a:fld id="{00D122F1-A5D9-45AE-B248-C460C50DD90B}" type="slidenum">
              <a:rPr lang="en-US" smtClean="0"/>
              <a:t>6</a:t>
            </a:fld>
            <a:endParaRPr lang="en-US"/>
          </a:p>
        </p:txBody>
      </p:sp>
    </p:spTree>
    <p:extLst>
      <p:ext uri="{BB962C8B-B14F-4D97-AF65-F5344CB8AC3E}">
        <p14:creationId xmlns:p14="http://schemas.microsoft.com/office/powerpoint/2010/main" val="10115767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https://en.wikipedia.org/wiki/Corona_discharge</a:t>
            </a:r>
          </a:p>
        </p:txBody>
      </p:sp>
      <p:sp>
        <p:nvSpPr>
          <p:cNvPr id="4" name="Slide Number Placeholder 3"/>
          <p:cNvSpPr>
            <a:spLocks noGrp="1"/>
          </p:cNvSpPr>
          <p:nvPr>
            <p:ph type="sldNum" sz="quarter" idx="5"/>
          </p:nvPr>
        </p:nvSpPr>
        <p:spPr/>
        <p:txBody>
          <a:bodyPr/>
          <a:lstStyle/>
          <a:p>
            <a:fld id="{00D122F1-A5D9-45AE-B248-C460C50DD90B}" type="slidenum">
              <a:rPr lang="en-US" smtClean="0"/>
              <a:t>7</a:t>
            </a:fld>
            <a:endParaRPr lang="en-US"/>
          </a:p>
        </p:txBody>
      </p:sp>
    </p:spTree>
    <p:extLst>
      <p:ext uri="{BB962C8B-B14F-4D97-AF65-F5344CB8AC3E}">
        <p14:creationId xmlns:p14="http://schemas.microsoft.com/office/powerpoint/2010/main" val="39494856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D122F1-A5D9-45AE-B248-C460C50DD90B}" type="slidenum">
              <a:rPr lang="en-US" smtClean="0"/>
              <a:t>9</a:t>
            </a:fld>
            <a:endParaRPr lang="en-US"/>
          </a:p>
        </p:txBody>
      </p:sp>
    </p:spTree>
    <p:extLst>
      <p:ext uri="{BB962C8B-B14F-4D97-AF65-F5344CB8AC3E}">
        <p14:creationId xmlns:p14="http://schemas.microsoft.com/office/powerpoint/2010/main" val="16310824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D122F1-A5D9-45AE-B248-C460C50DD90B}" type="slidenum">
              <a:rPr lang="en-US" smtClean="0"/>
              <a:t>26</a:t>
            </a:fld>
            <a:endParaRPr lang="en-US"/>
          </a:p>
        </p:txBody>
      </p:sp>
    </p:spTree>
    <p:extLst>
      <p:ext uri="{BB962C8B-B14F-4D97-AF65-F5344CB8AC3E}">
        <p14:creationId xmlns:p14="http://schemas.microsoft.com/office/powerpoint/2010/main" val="47035899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47F0CC27-2E3C-4E08-90F1-06B2B2BF06F7}"/>
              </a:ext>
            </a:extLst>
          </p:cNvPr>
          <p:cNvPicPr>
            <a:picLocks noChangeAspect="1"/>
          </p:cNvPicPr>
          <p:nvPr userDrawn="1"/>
        </p:nvPicPr>
        <p:blipFill rotWithShape="1">
          <a:blip r:embed="rId2">
            <a:duotone>
              <a:prstClr val="black"/>
              <a:schemeClr val="accent3">
                <a:tint val="45000"/>
                <a:satMod val="400000"/>
              </a:schemeClr>
            </a:duotone>
            <a:extLst>
              <a:ext uri="{28A0092B-C50C-407E-A947-70E740481C1C}">
                <a14:useLocalDpi xmlns:a14="http://schemas.microsoft.com/office/drawing/2010/main" val="0"/>
              </a:ext>
            </a:extLst>
          </a:blip>
          <a:srcRect t="13884" b="7309"/>
          <a:stretch/>
        </p:blipFill>
        <p:spPr>
          <a:xfrm>
            <a:off x="0" y="952501"/>
            <a:ext cx="12192000" cy="5403850"/>
          </a:xfrm>
          <a:prstGeom prst="rect">
            <a:avLst/>
          </a:prstGeom>
        </p:spPr>
      </p:pic>
      <p:sp>
        <p:nvSpPr>
          <p:cNvPr id="2" name="Title 1">
            <a:extLst>
              <a:ext uri="{FF2B5EF4-FFF2-40B4-BE49-F238E27FC236}">
                <a16:creationId xmlns:a16="http://schemas.microsoft.com/office/drawing/2014/main" id="{8043BD96-8A3D-4A9D-9D6B-2D3F4A005DD5}"/>
              </a:ext>
            </a:extLst>
          </p:cNvPr>
          <p:cNvSpPr>
            <a:spLocks noGrp="1"/>
          </p:cNvSpPr>
          <p:nvPr>
            <p:ph type="ctrTitle"/>
          </p:nvPr>
        </p:nvSpPr>
        <p:spPr>
          <a:xfrm>
            <a:off x="1524000" y="1122363"/>
            <a:ext cx="9144000" cy="2387600"/>
          </a:xfrm>
          <a:prstGeom prst="rect">
            <a:avLst/>
          </a:prstGeom>
        </p:spPr>
        <p:txBody>
          <a:bodyPr anchor="b"/>
          <a:lstStyle>
            <a:lvl1pPr algn="ctr">
              <a:defRPr sz="6000">
                <a:solidFill>
                  <a:schemeClr val="bg1"/>
                </a:solidFill>
                <a:latin typeface="Conthrax Sb" panose="020B0707020201080204" pitchFamily="34" charset="0"/>
              </a:defRPr>
            </a:lvl1pPr>
          </a:lstStyle>
          <a:p>
            <a:r>
              <a:rPr lang="en-US" dirty="0"/>
              <a:t>Click to edit Master title style</a:t>
            </a:r>
          </a:p>
        </p:txBody>
      </p:sp>
      <p:sp>
        <p:nvSpPr>
          <p:cNvPr id="3" name="Subtitle 2">
            <a:extLst>
              <a:ext uri="{FF2B5EF4-FFF2-40B4-BE49-F238E27FC236}">
                <a16:creationId xmlns:a16="http://schemas.microsoft.com/office/drawing/2014/main" id="{981533F5-4A55-4478-9A34-3E4C9A928501}"/>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solidFill>
                  <a:schemeClr val="bg1"/>
                </a:solidFill>
                <a:latin typeface="Conthrax Sb" panose="020B070702020108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5" name="Footer Placeholder 4">
            <a:extLst>
              <a:ext uri="{FF2B5EF4-FFF2-40B4-BE49-F238E27FC236}">
                <a16:creationId xmlns:a16="http://schemas.microsoft.com/office/drawing/2014/main" id="{ACD84B83-B43E-414B-B889-0669B79504D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7F20031-A357-4A57-BFD2-696AF159CCF6}"/>
              </a:ext>
            </a:extLst>
          </p:cNvPr>
          <p:cNvSpPr>
            <a:spLocks noGrp="1"/>
          </p:cNvSpPr>
          <p:nvPr>
            <p:ph type="sldNum" sz="quarter" idx="12"/>
          </p:nvPr>
        </p:nvSpPr>
        <p:spPr/>
        <p:txBody>
          <a:bodyPr/>
          <a:lstStyle/>
          <a:p>
            <a:fld id="{4F087988-BCEE-4166-9CDA-CBCB9D3FF1B0}" type="slidenum">
              <a:rPr lang="en-US" smtClean="0"/>
              <a:t>‹#›</a:t>
            </a:fld>
            <a:endParaRPr lang="en-US"/>
          </a:p>
        </p:txBody>
      </p:sp>
      <p:pic>
        <p:nvPicPr>
          <p:cNvPr id="18" name="Picture 17">
            <a:extLst>
              <a:ext uri="{FF2B5EF4-FFF2-40B4-BE49-F238E27FC236}">
                <a16:creationId xmlns:a16="http://schemas.microsoft.com/office/drawing/2014/main" id="{EFCBAF44-41CF-4598-B487-6161E35A94B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8098" y="23813"/>
            <a:ext cx="6057902" cy="757238"/>
          </a:xfrm>
          <a:prstGeom prst="rect">
            <a:avLst/>
          </a:prstGeom>
        </p:spPr>
      </p:pic>
    </p:spTree>
    <p:extLst>
      <p:ext uri="{BB962C8B-B14F-4D97-AF65-F5344CB8AC3E}">
        <p14:creationId xmlns:p14="http://schemas.microsoft.com/office/powerpoint/2010/main" val="30785459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3FD055-96ED-4575-8CCD-FA1E078F6161}"/>
              </a:ext>
            </a:extLst>
          </p:cNvPr>
          <p:cNvSpPr>
            <a:spLocks noGrp="1"/>
          </p:cNvSpPr>
          <p:nvPr>
            <p:ph type="title"/>
          </p:nvPr>
        </p:nvSpPr>
        <p:spPr>
          <a:xfrm>
            <a:off x="358140" y="365123"/>
            <a:ext cx="11506200" cy="610235"/>
          </a:xfrm>
          <a:prstGeom prst="rect">
            <a:avLst/>
          </a:prstGeom>
        </p:spPr>
        <p:txBody>
          <a:bodyPr>
            <a:noAutofit/>
          </a:bodyPr>
          <a:lstStyle>
            <a:lvl1pPr>
              <a:defRPr sz="2800">
                <a:solidFill>
                  <a:srgbClr val="2F2F2F"/>
                </a:solidFill>
                <a:latin typeface="Conthrax Sb" panose="020B0707020201080204" pitchFamily="34" charset="0"/>
              </a:defRPr>
            </a:lvl1pPr>
          </a:lstStyle>
          <a:p>
            <a:r>
              <a:rPr lang="en-US" dirty="0"/>
              <a:t>Click to edit Master title style</a:t>
            </a:r>
          </a:p>
        </p:txBody>
      </p:sp>
      <p:sp>
        <p:nvSpPr>
          <p:cNvPr id="3" name="Content Placeholder 2">
            <a:extLst>
              <a:ext uri="{FF2B5EF4-FFF2-40B4-BE49-F238E27FC236}">
                <a16:creationId xmlns:a16="http://schemas.microsoft.com/office/drawing/2014/main" id="{F7AD9D83-F2E1-4EE8-AD2C-4B1F7BE1542F}"/>
              </a:ext>
            </a:extLst>
          </p:cNvPr>
          <p:cNvSpPr>
            <a:spLocks noGrp="1"/>
          </p:cNvSpPr>
          <p:nvPr>
            <p:ph idx="1"/>
          </p:nvPr>
        </p:nvSpPr>
        <p:spPr>
          <a:xfrm>
            <a:off x="358140" y="1089660"/>
            <a:ext cx="11506200" cy="5087303"/>
          </a:xfrm>
          <a:prstGeom prst="rect">
            <a:avLst/>
          </a:prstGeom>
        </p:spPr>
        <p:txBody>
          <a:bodyPr/>
          <a:lstStyle>
            <a:lvl1pPr>
              <a:defRPr sz="2400">
                <a:solidFill>
                  <a:srgbClr val="2F2F2F"/>
                </a:solidFill>
                <a:latin typeface="Arial" panose="020B0604020202020204" pitchFamily="34" charset="0"/>
                <a:cs typeface="Arial" panose="020B0604020202020204" pitchFamily="34" charset="0"/>
              </a:defRPr>
            </a:lvl1pPr>
            <a:lvl2pPr>
              <a:defRPr sz="2000">
                <a:solidFill>
                  <a:srgbClr val="2F2F2F"/>
                </a:solidFill>
                <a:latin typeface="Arial" panose="020B0604020202020204" pitchFamily="34" charset="0"/>
                <a:cs typeface="Arial" panose="020B0604020202020204" pitchFamily="34" charset="0"/>
              </a:defRPr>
            </a:lvl2pPr>
            <a:lvl3pPr>
              <a:defRPr sz="1800">
                <a:solidFill>
                  <a:srgbClr val="2F2F2F"/>
                </a:solidFill>
                <a:latin typeface="Arial" panose="020B0604020202020204" pitchFamily="34" charset="0"/>
                <a:cs typeface="Arial" panose="020B0604020202020204" pitchFamily="34" charset="0"/>
              </a:defRPr>
            </a:lvl3pPr>
            <a:lvl4pPr>
              <a:defRPr sz="1600">
                <a:solidFill>
                  <a:srgbClr val="2F2F2F"/>
                </a:solidFill>
                <a:latin typeface="Arial" panose="020B0604020202020204" pitchFamily="34" charset="0"/>
                <a:cs typeface="Arial" panose="020B0604020202020204" pitchFamily="34" charset="0"/>
              </a:defRPr>
            </a:lvl4pPr>
            <a:lvl5pPr>
              <a:defRPr sz="1600">
                <a:solidFill>
                  <a:srgbClr val="2F2F2F"/>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C1C6D445-ACDF-430D-95B9-7C1142B0999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EFCE23B-DF60-461D-A4C3-BA20931D0089}"/>
              </a:ext>
            </a:extLst>
          </p:cNvPr>
          <p:cNvSpPr>
            <a:spLocks noGrp="1"/>
          </p:cNvSpPr>
          <p:nvPr>
            <p:ph type="sldNum" sz="quarter" idx="12"/>
          </p:nvPr>
        </p:nvSpPr>
        <p:spPr/>
        <p:txBody>
          <a:bodyPr/>
          <a:lstStyle/>
          <a:p>
            <a:fld id="{4F087988-BCEE-4166-9CDA-CBCB9D3FF1B0}" type="slidenum">
              <a:rPr lang="en-US" smtClean="0"/>
              <a:t>‹#›</a:t>
            </a:fld>
            <a:endParaRPr lang="en-US"/>
          </a:p>
        </p:txBody>
      </p:sp>
      <p:pic>
        <p:nvPicPr>
          <p:cNvPr id="10" name="Picture 9">
            <a:extLst>
              <a:ext uri="{FF2B5EF4-FFF2-40B4-BE49-F238E27FC236}">
                <a16:creationId xmlns:a16="http://schemas.microsoft.com/office/drawing/2014/main" id="{35644163-81CF-4314-9689-550127090DB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53432" y="110393"/>
            <a:ext cx="1119697" cy="1119697"/>
          </a:xfrm>
          <a:prstGeom prst="rect">
            <a:avLst/>
          </a:prstGeom>
        </p:spPr>
      </p:pic>
      <p:pic>
        <p:nvPicPr>
          <p:cNvPr id="8" name="Picture 7">
            <a:extLst>
              <a:ext uri="{FF2B5EF4-FFF2-40B4-BE49-F238E27FC236}">
                <a16:creationId xmlns:a16="http://schemas.microsoft.com/office/drawing/2014/main" id="{99CAE8DB-6ECE-4657-A88D-7F964D016005}"/>
              </a:ext>
            </a:extLst>
          </p:cNvPr>
          <p:cNvPicPr>
            <a:picLocks noChangeAspect="1"/>
          </p:cNvPicPr>
          <p:nvPr userDrawn="1"/>
        </p:nvPicPr>
        <p:blipFill rotWithShape="1">
          <a:blip r:embed="rId3">
            <a:duotone>
              <a:schemeClr val="bg2">
                <a:shade val="45000"/>
                <a:satMod val="135000"/>
              </a:schemeClr>
              <a:prstClr val="white"/>
            </a:duotone>
            <a:extLst>
              <a:ext uri="{28A0092B-C50C-407E-A947-70E740481C1C}">
                <a14:useLocalDpi xmlns:a14="http://schemas.microsoft.com/office/drawing/2010/main" val="0"/>
              </a:ext>
            </a:extLst>
          </a:blip>
          <a:srcRect l="12151" t="16944" r="19257" b="62723"/>
          <a:stretch/>
        </p:blipFill>
        <p:spPr>
          <a:xfrm>
            <a:off x="358140" y="6356350"/>
            <a:ext cx="2080260" cy="385416"/>
          </a:xfrm>
          <a:prstGeom prst="rect">
            <a:avLst/>
          </a:prstGeom>
        </p:spPr>
      </p:pic>
    </p:spTree>
    <p:extLst>
      <p:ext uri="{BB962C8B-B14F-4D97-AF65-F5344CB8AC3E}">
        <p14:creationId xmlns:p14="http://schemas.microsoft.com/office/powerpoint/2010/main" val="37703134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87D67E1-0821-4F37-A87E-A437CEA6A591}"/>
              </a:ext>
            </a:extLst>
          </p:cNvPr>
          <p:cNvSpPr>
            <a:spLocks noGrp="1"/>
          </p:cNvSpPr>
          <p:nvPr>
            <p:ph sz="half" idx="1"/>
          </p:nvPr>
        </p:nvSpPr>
        <p:spPr>
          <a:xfrm>
            <a:off x="358140" y="1154747"/>
            <a:ext cx="5661660" cy="5022216"/>
          </a:xfrm>
          <a:prstGeom prst="rect">
            <a:avLst/>
          </a:prstGeom>
        </p:spPr>
        <p:txBody>
          <a:bodyPr/>
          <a:lstStyle>
            <a:lvl1pPr>
              <a:defRPr sz="2400">
                <a:solidFill>
                  <a:srgbClr val="2F2F2F"/>
                </a:solidFill>
                <a:latin typeface="Arial" panose="020B0604020202020204" pitchFamily="34" charset="0"/>
                <a:cs typeface="Arial" panose="020B0604020202020204" pitchFamily="34" charset="0"/>
              </a:defRPr>
            </a:lvl1pPr>
            <a:lvl2pPr>
              <a:defRPr sz="2000">
                <a:solidFill>
                  <a:srgbClr val="2F2F2F"/>
                </a:solidFill>
                <a:latin typeface="Arial" panose="020B0604020202020204" pitchFamily="34" charset="0"/>
                <a:cs typeface="Arial" panose="020B0604020202020204" pitchFamily="34" charset="0"/>
              </a:defRPr>
            </a:lvl2pPr>
            <a:lvl3pPr>
              <a:defRPr sz="1800">
                <a:solidFill>
                  <a:srgbClr val="2F2F2F"/>
                </a:solidFill>
                <a:latin typeface="Arial" panose="020B0604020202020204" pitchFamily="34" charset="0"/>
                <a:cs typeface="Arial" panose="020B0604020202020204" pitchFamily="34" charset="0"/>
              </a:defRPr>
            </a:lvl3pPr>
            <a:lvl4pPr>
              <a:defRPr sz="1600">
                <a:solidFill>
                  <a:srgbClr val="2F2F2F"/>
                </a:solidFill>
                <a:latin typeface="Arial" panose="020B0604020202020204" pitchFamily="34" charset="0"/>
                <a:cs typeface="Arial" panose="020B0604020202020204" pitchFamily="34" charset="0"/>
              </a:defRPr>
            </a:lvl4pPr>
            <a:lvl5pPr>
              <a:defRPr sz="1600">
                <a:solidFill>
                  <a:srgbClr val="2F2F2F"/>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17A3049F-2A66-4AF8-8997-4EDFAE00F1DC}"/>
              </a:ext>
            </a:extLst>
          </p:cNvPr>
          <p:cNvSpPr>
            <a:spLocks noGrp="1"/>
          </p:cNvSpPr>
          <p:nvPr>
            <p:ph sz="half" idx="2"/>
          </p:nvPr>
        </p:nvSpPr>
        <p:spPr>
          <a:xfrm>
            <a:off x="6172200" y="1154747"/>
            <a:ext cx="5661660" cy="5022216"/>
          </a:xfrm>
          <a:prstGeom prst="rect">
            <a:avLst/>
          </a:prstGeom>
        </p:spPr>
        <p:txBody>
          <a:bodyPr/>
          <a:lstStyle>
            <a:lvl1pPr>
              <a:defRPr sz="2400">
                <a:solidFill>
                  <a:srgbClr val="2F2F2F"/>
                </a:solidFill>
                <a:latin typeface="Arial" panose="020B0604020202020204" pitchFamily="34" charset="0"/>
                <a:cs typeface="Arial" panose="020B0604020202020204" pitchFamily="34" charset="0"/>
              </a:defRPr>
            </a:lvl1pPr>
            <a:lvl2pPr>
              <a:defRPr sz="2000">
                <a:solidFill>
                  <a:srgbClr val="2F2F2F"/>
                </a:solidFill>
                <a:latin typeface="Arial" panose="020B0604020202020204" pitchFamily="34" charset="0"/>
                <a:cs typeface="Arial" panose="020B0604020202020204" pitchFamily="34" charset="0"/>
              </a:defRPr>
            </a:lvl2pPr>
            <a:lvl3pPr>
              <a:defRPr sz="1800">
                <a:solidFill>
                  <a:srgbClr val="2F2F2F"/>
                </a:solidFill>
                <a:latin typeface="Arial" panose="020B0604020202020204" pitchFamily="34" charset="0"/>
                <a:cs typeface="Arial" panose="020B0604020202020204" pitchFamily="34" charset="0"/>
              </a:defRPr>
            </a:lvl3pPr>
            <a:lvl4pPr>
              <a:defRPr sz="1600">
                <a:solidFill>
                  <a:srgbClr val="2F2F2F"/>
                </a:solidFill>
                <a:latin typeface="Arial" panose="020B0604020202020204" pitchFamily="34" charset="0"/>
                <a:cs typeface="Arial" panose="020B0604020202020204" pitchFamily="34" charset="0"/>
              </a:defRPr>
            </a:lvl4pPr>
            <a:lvl5pPr>
              <a:defRPr sz="1600">
                <a:solidFill>
                  <a:srgbClr val="2F2F2F"/>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a:extLst>
              <a:ext uri="{FF2B5EF4-FFF2-40B4-BE49-F238E27FC236}">
                <a16:creationId xmlns:a16="http://schemas.microsoft.com/office/drawing/2014/main" id="{26F41FA2-9F9A-4958-A1B7-5398187E970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BBFFBA6-DE1A-4B03-B720-E145787E2539}"/>
              </a:ext>
            </a:extLst>
          </p:cNvPr>
          <p:cNvSpPr>
            <a:spLocks noGrp="1"/>
          </p:cNvSpPr>
          <p:nvPr>
            <p:ph type="sldNum" sz="quarter" idx="12"/>
          </p:nvPr>
        </p:nvSpPr>
        <p:spPr>
          <a:xfrm>
            <a:off x="8610600" y="6356350"/>
            <a:ext cx="3223260" cy="365125"/>
          </a:xfrm>
        </p:spPr>
        <p:txBody>
          <a:bodyPr/>
          <a:lstStyle/>
          <a:p>
            <a:fld id="{4F087988-BCEE-4166-9CDA-CBCB9D3FF1B0}" type="slidenum">
              <a:rPr lang="en-US" smtClean="0"/>
              <a:t>‹#›</a:t>
            </a:fld>
            <a:endParaRPr lang="en-US"/>
          </a:p>
        </p:txBody>
      </p:sp>
      <p:pic>
        <p:nvPicPr>
          <p:cNvPr id="10" name="Picture 9">
            <a:extLst>
              <a:ext uri="{FF2B5EF4-FFF2-40B4-BE49-F238E27FC236}">
                <a16:creationId xmlns:a16="http://schemas.microsoft.com/office/drawing/2014/main" id="{804C2E15-7425-4744-B8D5-78A14D55D04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53432" y="110393"/>
            <a:ext cx="1119697" cy="1119697"/>
          </a:xfrm>
          <a:prstGeom prst="rect">
            <a:avLst/>
          </a:prstGeom>
        </p:spPr>
      </p:pic>
      <p:pic>
        <p:nvPicPr>
          <p:cNvPr id="11" name="Picture 10">
            <a:extLst>
              <a:ext uri="{FF2B5EF4-FFF2-40B4-BE49-F238E27FC236}">
                <a16:creationId xmlns:a16="http://schemas.microsoft.com/office/drawing/2014/main" id="{94374806-A585-40B2-A71F-C29952E4B1F1}"/>
              </a:ext>
            </a:extLst>
          </p:cNvPr>
          <p:cNvPicPr>
            <a:picLocks noChangeAspect="1"/>
          </p:cNvPicPr>
          <p:nvPr userDrawn="1"/>
        </p:nvPicPr>
        <p:blipFill rotWithShape="1">
          <a:blip r:embed="rId3">
            <a:duotone>
              <a:schemeClr val="bg2">
                <a:shade val="45000"/>
                <a:satMod val="135000"/>
              </a:schemeClr>
              <a:prstClr val="white"/>
            </a:duotone>
            <a:extLst>
              <a:ext uri="{28A0092B-C50C-407E-A947-70E740481C1C}">
                <a14:useLocalDpi xmlns:a14="http://schemas.microsoft.com/office/drawing/2010/main" val="0"/>
              </a:ext>
            </a:extLst>
          </a:blip>
          <a:srcRect l="12151" t="16944" r="19257" b="62723"/>
          <a:stretch/>
        </p:blipFill>
        <p:spPr>
          <a:xfrm>
            <a:off x="358140" y="6356350"/>
            <a:ext cx="2080260" cy="385416"/>
          </a:xfrm>
          <a:prstGeom prst="rect">
            <a:avLst/>
          </a:prstGeom>
        </p:spPr>
      </p:pic>
      <p:sp>
        <p:nvSpPr>
          <p:cNvPr id="12" name="Title 1">
            <a:extLst>
              <a:ext uri="{FF2B5EF4-FFF2-40B4-BE49-F238E27FC236}">
                <a16:creationId xmlns:a16="http://schemas.microsoft.com/office/drawing/2014/main" id="{A073494B-EBC0-40F2-8724-65387AC0ED49}"/>
              </a:ext>
            </a:extLst>
          </p:cNvPr>
          <p:cNvSpPr>
            <a:spLocks noGrp="1"/>
          </p:cNvSpPr>
          <p:nvPr>
            <p:ph type="title"/>
          </p:nvPr>
        </p:nvSpPr>
        <p:spPr>
          <a:xfrm>
            <a:off x="358140" y="365123"/>
            <a:ext cx="11506200" cy="610235"/>
          </a:xfrm>
          <a:prstGeom prst="rect">
            <a:avLst/>
          </a:prstGeom>
        </p:spPr>
        <p:txBody>
          <a:bodyPr>
            <a:noAutofit/>
          </a:bodyPr>
          <a:lstStyle>
            <a:lvl1pPr>
              <a:defRPr sz="2800">
                <a:solidFill>
                  <a:srgbClr val="2F2F2F"/>
                </a:solidFill>
                <a:latin typeface="Conthrax Sb" panose="020B0707020201080204" pitchFamily="34" charset="0"/>
              </a:defRPr>
            </a:lvl1pPr>
          </a:lstStyle>
          <a:p>
            <a:r>
              <a:rPr lang="en-US" dirty="0"/>
              <a:t>Click to edit Master title style</a:t>
            </a:r>
          </a:p>
        </p:txBody>
      </p:sp>
    </p:spTree>
    <p:extLst>
      <p:ext uri="{BB962C8B-B14F-4D97-AF65-F5344CB8AC3E}">
        <p14:creationId xmlns:p14="http://schemas.microsoft.com/office/powerpoint/2010/main" val="5915870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4043C8C-CF74-45FD-8F49-C275624FA4F2}"/>
              </a:ext>
            </a:extLst>
          </p:cNvPr>
          <p:cNvSpPr>
            <a:spLocks noGrp="1"/>
          </p:cNvSpPr>
          <p:nvPr>
            <p:ph type="body" idx="1"/>
          </p:nvPr>
        </p:nvSpPr>
        <p:spPr>
          <a:xfrm>
            <a:off x="358140" y="1132522"/>
            <a:ext cx="5639435" cy="823912"/>
          </a:xfrm>
          <a:prstGeom prst="rect">
            <a:avLst/>
          </a:prstGeom>
        </p:spPr>
        <p:txBody>
          <a:bodyPr anchor="b"/>
          <a:lstStyle>
            <a:lvl1pPr marL="0" indent="0">
              <a:buNone/>
              <a:defRPr sz="2000" b="1">
                <a:solidFill>
                  <a:srgbClr val="2F2F2F"/>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4" name="Content Placeholder 3">
            <a:extLst>
              <a:ext uri="{FF2B5EF4-FFF2-40B4-BE49-F238E27FC236}">
                <a16:creationId xmlns:a16="http://schemas.microsoft.com/office/drawing/2014/main" id="{500983CD-D364-4988-BDE5-6CF52B8362AC}"/>
              </a:ext>
            </a:extLst>
          </p:cNvPr>
          <p:cNvSpPr>
            <a:spLocks noGrp="1"/>
          </p:cNvSpPr>
          <p:nvPr>
            <p:ph sz="half" idx="2"/>
          </p:nvPr>
        </p:nvSpPr>
        <p:spPr>
          <a:xfrm>
            <a:off x="358140" y="2133599"/>
            <a:ext cx="5639435" cy="4056063"/>
          </a:xfrm>
          <a:prstGeom prst="rect">
            <a:avLst/>
          </a:prstGeom>
        </p:spPr>
        <p:txBody>
          <a:bodyPr/>
          <a:lstStyle>
            <a:lvl1pPr>
              <a:defRPr sz="2400">
                <a:solidFill>
                  <a:srgbClr val="2F2F2F"/>
                </a:solidFill>
                <a:latin typeface="Arial" panose="020B0604020202020204" pitchFamily="34" charset="0"/>
                <a:cs typeface="Arial" panose="020B0604020202020204" pitchFamily="34" charset="0"/>
              </a:defRPr>
            </a:lvl1pPr>
            <a:lvl2pPr>
              <a:defRPr sz="2000">
                <a:solidFill>
                  <a:srgbClr val="2F2F2F"/>
                </a:solidFill>
                <a:latin typeface="Arial" panose="020B0604020202020204" pitchFamily="34" charset="0"/>
                <a:cs typeface="Arial" panose="020B0604020202020204" pitchFamily="34" charset="0"/>
              </a:defRPr>
            </a:lvl2pPr>
            <a:lvl3pPr>
              <a:defRPr sz="1800">
                <a:solidFill>
                  <a:srgbClr val="2F2F2F"/>
                </a:solidFill>
                <a:latin typeface="Arial" panose="020B0604020202020204" pitchFamily="34" charset="0"/>
                <a:cs typeface="Arial" panose="020B0604020202020204" pitchFamily="34" charset="0"/>
              </a:defRPr>
            </a:lvl3pPr>
            <a:lvl4pPr>
              <a:defRPr sz="1600">
                <a:solidFill>
                  <a:srgbClr val="2F2F2F"/>
                </a:solidFill>
                <a:latin typeface="Arial" panose="020B0604020202020204" pitchFamily="34" charset="0"/>
                <a:cs typeface="Arial" panose="020B0604020202020204" pitchFamily="34" charset="0"/>
              </a:defRPr>
            </a:lvl4pPr>
            <a:lvl5pPr>
              <a:defRPr sz="1600">
                <a:solidFill>
                  <a:srgbClr val="2F2F2F"/>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C032C856-AB8E-4409-9646-FD1AD2042CAE}"/>
              </a:ext>
            </a:extLst>
          </p:cNvPr>
          <p:cNvSpPr>
            <a:spLocks noGrp="1"/>
          </p:cNvSpPr>
          <p:nvPr>
            <p:ph type="body" sz="quarter" idx="3"/>
          </p:nvPr>
        </p:nvSpPr>
        <p:spPr>
          <a:xfrm>
            <a:off x="6172200" y="1132522"/>
            <a:ext cx="5692140" cy="823912"/>
          </a:xfrm>
          <a:prstGeom prst="rect">
            <a:avLst/>
          </a:prstGeom>
        </p:spPr>
        <p:txBody>
          <a:bodyPr anchor="b"/>
          <a:lstStyle>
            <a:lvl1pPr marL="0" indent="0">
              <a:buNone/>
              <a:defRPr sz="2000" b="1">
                <a:solidFill>
                  <a:srgbClr val="2F2F2F"/>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6" name="Content Placeholder 5">
            <a:extLst>
              <a:ext uri="{FF2B5EF4-FFF2-40B4-BE49-F238E27FC236}">
                <a16:creationId xmlns:a16="http://schemas.microsoft.com/office/drawing/2014/main" id="{D6804EC2-B13B-403A-B65E-0DAA3AABB42F}"/>
              </a:ext>
            </a:extLst>
          </p:cNvPr>
          <p:cNvSpPr>
            <a:spLocks noGrp="1"/>
          </p:cNvSpPr>
          <p:nvPr>
            <p:ph sz="quarter" idx="4"/>
          </p:nvPr>
        </p:nvSpPr>
        <p:spPr>
          <a:xfrm>
            <a:off x="6172200" y="2133599"/>
            <a:ext cx="5692140" cy="4056064"/>
          </a:xfrm>
          <a:prstGeom prst="rect">
            <a:avLst/>
          </a:prstGeom>
        </p:spPr>
        <p:txBody>
          <a:bodyPr/>
          <a:lstStyle>
            <a:lvl1pPr>
              <a:defRPr sz="2400">
                <a:solidFill>
                  <a:srgbClr val="2F2F2F"/>
                </a:solidFill>
                <a:latin typeface="Arial" panose="020B0604020202020204" pitchFamily="34" charset="0"/>
                <a:cs typeface="Arial" panose="020B0604020202020204" pitchFamily="34" charset="0"/>
              </a:defRPr>
            </a:lvl1pPr>
            <a:lvl2pPr>
              <a:defRPr sz="2000">
                <a:solidFill>
                  <a:srgbClr val="2F2F2F"/>
                </a:solidFill>
                <a:latin typeface="Arial" panose="020B0604020202020204" pitchFamily="34" charset="0"/>
                <a:cs typeface="Arial" panose="020B0604020202020204" pitchFamily="34" charset="0"/>
              </a:defRPr>
            </a:lvl2pPr>
            <a:lvl3pPr>
              <a:defRPr sz="1800">
                <a:solidFill>
                  <a:srgbClr val="2F2F2F"/>
                </a:solidFill>
                <a:latin typeface="Arial" panose="020B0604020202020204" pitchFamily="34" charset="0"/>
                <a:cs typeface="Arial" panose="020B0604020202020204" pitchFamily="34" charset="0"/>
              </a:defRPr>
            </a:lvl3pPr>
            <a:lvl4pPr>
              <a:defRPr sz="1600">
                <a:solidFill>
                  <a:srgbClr val="2F2F2F"/>
                </a:solidFill>
                <a:latin typeface="Arial" panose="020B0604020202020204" pitchFamily="34" charset="0"/>
                <a:cs typeface="Arial" panose="020B0604020202020204" pitchFamily="34" charset="0"/>
              </a:defRPr>
            </a:lvl4pPr>
            <a:lvl5pPr>
              <a:defRPr sz="1600">
                <a:solidFill>
                  <a:srgbClr val="2F2F2F"/>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7">
            <a:extLst>
              <a:ext uri="{FF2B5EF4-FFF2-40B4-BE49-F238E27FC236}">
                <a16:creationId xmlns:a16="http://schemas.microsoft.com/office/drawing/2014/main" id="{B3C48FC2-DED8-4140-B0CD-36F3B922155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E75257C-6EF3-4E49-90BF-58904BDE5811}"/>
              </a:ext>
            </a:extLst>
          </p:cNvPr>
          <p:cNvSpPr>
            <a:spLocks noGrp="1"/>
          </p:cNvSpPr>
          <p:nvPr>
            <p:ph type="sldNum" sz="quarter" idx="12"/>
          </p:nvPr>
        </p:nvSpPr>
        <p:spPr>
          <a:xfrm>
            <a:off x="8610600" y="6356350"/>
            <a:ext cx="3253740" cy="365125"/>
          </a:xfrm>
        </p:spPr>
        <p:txBody>
          <a:bodyPr/>
          <a:lstStyle/>
          <a:p>
            <a:fld id="{4F087988-BCEE-4166-9CDA-CBCB9D3FF1B0}" type="slidenum">
              <a:rPr lang="en-US" smtClean="0"/>
              <a:t>‹#›</a:t>
            </a:fld>
            <a:endParaRPr lang="en-US"/>
          </a:p>
        </p:txBody>
      </p:sp>
      <p:pic>
        <p:nvPicPr>
          <p:cNvPr id="12" name="Picture 11">
            <a:extLst>
              <a:ext uri="{FF2B5EF4-FFF2-40B4-BE49-F238E27FC236}">
                <a16:creationId xmlns:a16="http://schemas.microsoft.com/office/drawing/2014/main" id="{9E216D56-9137-459B-98C9-AF4F82BD3A2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53432" y="110393"/>
            <a:ext cx="1119697" cy="1119697"/>
          </a:xfrm>
          <a:prstGeom prst="rect">
            <a:avLst/>
          </a:prstGeom>
        </p:spPr>
      </p:pic>
      <p:pic>
        <p:nvPicPr>
          <p:cNvPr id="13" name="Picture 12">
            <a:extLst>
              <a:ext uri="{FF2B5EF4-FFF2-40B4-BE49-F238E27FC236}">
                <a16:creationId xmlns:a16="http://schemas.microsoft.com/office/drawing/2014/main" id="{C93055C6-1474-44A8-9E88-9A76346D0B67}"/>
              </a:ext>
            </a:extLst>
          </p:cNvPr>
          <p:cNvPicPr>
            <a:picLocks noChangeAspect="1"/>
          </p:cNvPicPr>
          <p:nvPr userDrawn="1"/>
        </p:nvPicPr>
        <p:blipFill rotWithShape="1">
          <a:blip r:embed="rId3">
            <a:duotone>
              <a:schemeClr val="bg2">
                <a:shade val="45000"/>
                <a:satMod val="135000"/>
              </a:schemeClr>
              <a:prstClr val="white"/>
            </a:duotone>
            <a:extLst>
              <a:ext uri="{28A0092B-C50C-407E-A947-70E740481C1C}">
                <a14:useLocalDpi xmlns:a14="http://schemas.microsoft.com/office/drawing/2010/main" val="0"/>
              </a:ext>
            </a:extLst>
          </a:blip>
          <a:srcRect l="12151" t="16944" r="19257" b="62723"/>
          <a:stretch/>
        </p:blipFill>
        <p:spPr>
          <a:xfrm>
            <a:off x="358140" y="6356350"/>
            <a:ext cx="2080260" cy="385416"/>
          </a:xfrm>
          <a:prstGeom prst="rect">
            <a:avLst/>
          </a:prstGeom>
        </p:spPr>
      </p:pic>
      <p:sp>
        <p:nvSpPr>
          <p:cNvPr id="14" name="Title 1">
            <a:extLst>
              <a:ext uri="{FF2B5EF4-FFF2-40B4-BE49-F238E27FC236}">
                <a16:creationId xmlns:a16="http://schemas.microsoft.com/office/drawing/2014/main" id="{0C7D0F24-3942-4BED-9E15-F55CDE46ECDB}"/>
              </a:ext>
            </a:extLst>
          </p:cNvPr>
          <p:cNvSpPr>
            <a:spLocks noGrp="1"/>
          </p:cNvSpPr>
          <p:nvPr>
            <p:ph type="title"/>
          </p:nvPr>
        </p:nvSpPr>
        <p:spPr>
          <a:xfrm>
            <a:off x="358140" y="365123"/>
            <a:ext cx="11506200" cy="610235"/>
          </a:xfrm>
          <a:prstGeom prst="rect">
            <a:avLst/>
          </a:prstGeom>
        </p:spPr>
        <p:txBody>
          <a:bodyPr>
            <a:noAutofit/>
          </a:bodyPr>
          <a:lstStyle>
            <a:lvl1pPr>
              <a:defRPr sz="2800">
                <a:solidFill>
                  <a:srgbClr val="2F2F2F"/>
                </a:solidFill>
                <a:latin typeface="Conthrax Sb" panose="020B0707020201080204" pitchFamily="34" charset="0"/>
              </a:defRPr>
            </a:lvl1pPr>
          </a:lstStyle>
          <a:p>
            <a:r>
              <a:rPr lang="en-US" dirty="0"/>
              <a:t>Click to edit Master title style</a:t>
            </a:r>
          </a:p>
        </p:txBody>
      </p:sp>
    </p:spTree>
    <p:extLst>
      <p:ext uri="{BB962C8B-B14F-4D97-AF65-F5344CB8AC3E}">
        <p14:creationId xmlns:p14="http://schemas.microsoft.com/office/powerpoint/2010/main" val="23017583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FDFB781F-A90F-42EB-AD8B-A54DE3C1565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D0C0423-EDE2-4C75-A1CD-DF518ED53853}"/>
              </a:ext>
            </a:extLst>
          </p:cNvPr>
          <p:cNvSpPr>
            <a:spLocks noGrp="1"/>
          </p:cNvSpPr>
          <p:nvPr>
            <p:ph type="sldNum" sz="quarter" idx="12"/>
          </p:nvPr>
        </p:nvSpPr>
        <p:spPr/>
        <p:txBody>
          <a:bodyPr/>
          <a:lstStyle/>
          <a:p>
            <a:fld id="{4F087988-BCEE-4166-9CDA-CBCB9D3FF1B0}" type="slidenum">
              <a:rPr lang="en-US" smtClean="0"/>
              <a:t>‹#›</a:t>
            </a:fld>
            <a:endParaRPr lang="en-US"/>
          </a:p>
        </p:txBody>
      </p:sp>
      <p:pic>
        <p:nvPicPr>
          <p:cNvPr id="8" name="Picture 7">
            <a:extLst>
              <a:ext uri="{FF2B5EF4-FFF2-40B4-BE49-F238E27FC236}">
                <a16:creationId xmlns:a16="http://schemas.microsoft.com/office/drawing/2014/main" id="{596FB0F7-99D3-4A0A-BA88-1C6638EF450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53432" y="110393"/>
            <a:ext cx="1119697" cy="1119697"/>
          </a:xfrm>
          <a:prstGeom prst="rect">
            <a:avLst/>
          </a:prstGeom>
        </p:spPr>
      </p:pic>
      <p:pic>
        <p:nvPicPr>
          <p:cNvPr id="9" name="Picture 8">
            <a:extLst>
              <a:ext uri="{FF2B5EF4-FFF2-40B4-BE49-F238E27FC236}">
                <a16:creationId xmlns:a16="http://schemas.microsoft.com/office/drawing/2014/main" id="{DC4DEA4F-9BA8-4323-BF11-3D53F022F490}"/>
              </a:ext>
            </a:extLst>
          </p:cNvPr>
          <p:cNvPicPr>
            <a:picLocks noChangeAspect="1"/>
          </p:cNvPicPr>
          <p:nvPr userDrawn="1"/>
        </p:nvPicPr>
        <p:blipFill rotWithShape="1">
          <a:blip r:embed="rId3">
            <a:duotone>
              <a:schemeClr val="bg2">
                <a:shade val="45000"/>
                <a:satMod val="135000"/>
              </a:schemeClr>
              <a:prstClr val="white"/>
            </a:duotone>
            <a:extLst>
              <a:ext uri="{28A0092B-C50C-407E-A947-70E740481C1C}">
                <a14:useLocalDpi xmlns:a14="http://schemas.microsoft.com/office/drawing/2010/main" val="0"/>
              </a:ext>
            </a:extLst>
          </a:blip>
          <a:srcRect l="12151" t="16944" r="19257" b="62723"/>
          <a:stretch/>
        </p:blipFill>
        <p:spPr>
          <a:xfrm>
            <a:off x="358140" y="6356350"/>
            <a:ext cx="2080260" cy="385416"/>
          </a:xfrm>
          <a:prstGeom prst="rect">
            <a:avLst/>
          </a:prstGeom>
        </p:spPr>
      </p:pic>
      <p:sp>
        <p:nvSpPr>
          <p:cNvPr id="10" name="Title 1">
            <a:extLst>
              <a:ext uri="{FF2B5EF4-FFF2-40B4-BE49-F238E27FC236}">
                <a16:creationId xmlns:a16="http://schemas.microsoft.com/office/drawing/2014/main" id="{98048774-CEBD-4232-BF25-2E69254D6D29}"/>
              </a:ext>
            </a:extLst>
          </p:cNvPr>
          <p:cNvSpPr>
            <a:spLocks noGrp="1"/>
          </p:cNvSpPr>
          <p:nvPr>
            <p:ph type="title"/>
          </p:nvPr>
        </p:nvSpPr>
        <p:spPr>
          <a:xfrm>
            <a:off x="358140" y="365123"/>
            <a:ext cx="11506200" cy="610235"/>
          </a:xfrm>
          <a:prstGeom prst="rect">
            <a:avLst/>
          </a:prstGeom>
        </p:spPr>
        <p:txBody>
          <a:bodyPr>
            <a:noAutofit/>
          </a:bodyPr>
          <a:lstStyle>
            <a:lvl1pPr>
              <a:defRPr sz="2800">
                <a:solidFill>
                  <a:srgbClr val="2F2F2F"/>
                </a:solidFill>
                <a:latin typeface="Conthrax Sb" panose="020B0707020201080204" pitchFamily="34" charset="0"/>
              </a:defRPr>
            </a:lvl1pPr>
          </a:lstStyle>
          <a:p>
            <a:r>
              <a:rPr lang="en-US" dirty="0"/>
              <a:t>Click to edit Master title style</a:t>
            </a:r>
          </a:p>
        </p:txBody>
      </p:sp>
    </p:spTree>
    <p:extLst>
      <p:ext uri="{BB962C8B-B14F-4D97-AF65-F5344CB8AC3E}">
        <p14:creationId xmlns:p14="http://schemas.microsoft.com/office/powerpoint/2010/main" val="1642750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824ED49A-E98A-42B6-8EDB-6C9507330F0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B0C08D1-C020-48E3-A8ED-6A2AEC330F39}"/>
              </a:ext>
            </a:extLst>
          </p:cNvPr>
          <p:cNvSpPr>
            <a:spLocks noGrp="1"/>
          </p:cNvSpPr>
          <p:nvPr>
            <p:ph type="sldNum" sz="quarter" idx="12"/>
          </p:nvPr>
        </p:nvSpPr>
        <p:spPr/>
        <p:txBody>
          <a:bodyPr/>
          <a:lstStyle/>
          <a:p>
            <a:fld id="{4F087988-BCEE-4166-9CDA-CBCB9D3FF1B0}" type="slidenum">
              <a:rPr lang="en-US" smtClean="0"/>
              <a:t>‹#›</a:t>
            </a:fld>
            <a:endParaRPr lang="en-US"/>
          </a:p>
        </p:txBody>
      </p:sp>
      <p:pic>
        <p:nvPicPr>
          <p:cNvPr id="6" name="Picture 5">
            <a:extLst>
              <a:ext uri="{FF2B5EF4-FFF2-40B4-BE49-F238E27FC236}">
                <a16:creationId xmlns:a16="http://schemas.microsoft.com/office/drawing/2014/main" id="{DEC170E3-D8FF-4750-9E14-BADFEF653B74}"/>
              </a:ext>
            </a:extLst>
          </p:cNvPr>
          <p:cNvPicPr>
            <a:picLocks noChangeAspect="1"/>
          </p:cNvPicPr>
          <p:nvPr userDrawn="1"/>
        </p:nvPicPr>
        <p:blipFill rotWithShape="1">
          <a:blip r:embed="rId2">
            <a:duotone>
              <a:schemeClr val="bg2">
                <a:shade val="45000"/>
                <a:satMod val="135000"/>
              </a:schemeClr>
              <a:prstClr val="white"/>
            </a:duotone>
            <a:extLst>
              <a:ext uri="{28A0092B-C50C-407E-A947-70E740481C1C}">
                <a14:useLocalDpi xmlns:a14="http://schemas.microsoft.com/office/drawing/2010/main" val="0"/>
              </a:ext>
            </a:extLst>
          </a:blip>
          <a:srcRect l="12151" t="16944" r="19257" b="62723"/>
          <a:stretch/>
        </p:blipFill>
        <p:spPr>
          <a:xfrm>
            <a:off x="358140" y="6356350"/>
            <a:ext cx="2080260" cy="385416"/>
          </a:xfrm>
          <a:prstGeom prst="rect">
            <a:avLst/>
          </a:prstGeom>
        </p:spPr>
      </p:pic>
    </p:spTree>
    <p:extLst>
      <p:ext uri="{BB962C8B-B14F-4D97-AF65-F5344CB8AC3E}">
        <p14:creationId xmlns:p14="http://schemas.microsoft.com/office/powerpoint/2010/main" val="154965040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0138176B-D014-4872-B4B4-3D5726913C5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56B8504-11C2-45FB-9F52-E3E91818BA9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F087988-BCEE-4166-9CDA-CBCB9D3FF1B0}" type="slidenum">
              <a:rPr lang="en-US" smtClean="0"/>
              <a:t>‹#›</a:t>
            </a:fld>
            <a:endParaRPr lang="en-US"/>
          </a:p>
        </p:txBody>
      </p:sp>
    </p:spTree>
    <p:extLst>
      <p:ext uri="{BB962C8B-B14F-4D97-AF65-F5344CB8AC3E}">
        <p14:creationId xmlns:p14="http://schemas.microsoft.com/office/powerpoint/2010/main" val="21509905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3" r:id="rId4"/>
    <p:sldLayoutId id="2147483654" r:id="rId5"/>
    <p:sldLayoutId id="2147483655" r:id="rId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2F2F2F"/>
          </a:solidFill>
          <a:latin typeface="Conthrax Sb" panose="020B070702020108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2F2F2F"/>
          </a:solidFill>
          <a:latin typeface="Conthrax Sb" panose="020B070702020108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2F2F2F"/>
          </a:solidFill>
          <a:latin typeface="Conthrax Sb" panose="020B070702020108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2F2F2F"/>
          </a:solidFill>
          <a:latin typeface="Conthrax Sb" panose="020B070702020108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2F2F2F"/>
          </a:solidFill>
          <a:latin typeface="Conthrax Sb" panose="020B070702020108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3.xml"/><Relationship Id="rId5" Type="http://schemas.openxmlformats.org/officeDocument/2006/relationships/image" Target="../media/image5.png"/><Relationship Id="rId4" Type="http://schemas.openxmlformats.org/officeDocument/2006/relationships/image" Target="../media/image27.png"/></Relationships>
</file>

<file path=ppt/slides/_rels/slide3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s://www.kaggle.com/jeffreyegan/"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hyperlink" Target="https://github.com/jeffreyegan/VSB_Power_Line_Fault_Detection" TargetMode="External"/></Relationships>
</file>

<file path=ppt/slides/_rels/slide35.xml.rels><?xml version="1.0" encoding="UTF-8" standalone="yes"?>
<Relationships xmlns="http://schemas.openxmlformats.org/package/2006/relationships"><Relationship Id="rId3" Type="http://schemas.openxmlformats.org/officeDocument/2006/relationships/hyperlink" Target="https://www.kaggle.com/jeffreyegan/"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hyperlink" Target="https://github.com/jeffreyegan/VSB_Power_Line_Fault_Detection"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hyperlink" Target="https://www.kaggle.com/c/LANL-Earthquake-Prediction"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5.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9.tmp"/><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10.tmp"/><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tmp"/><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5.png"/><Relationship Id="rId7" Type="http://schemas.openxmlformats.org/officeDocument/2006/relationships/diagramColors" Target="../diagrams/colors1.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D73435-7476-429C-BF44-22454212B5AB}"/>
              </a:ext>
            </a:extLst>
          </p:cNvPr>
          <p:cNvSpPr>
            <a:spLocks noGrp="1"/>
          </p:cNvSpPr>
          <p:nvPr>
            <p:ph type="ctrTitle"/>
          </p:nvPr>
        </p:nvSpPr>
        <p:spPr>
          <a:xfrm>
            <a:off x="0" y="1122363"/>
            <a:ext cx="12192000" cy="2306638"/>
          </a:xfrm>
        </p:spPr>
        <p:txBody>
          <a:bodyPr/>
          <a:lstStyle/>
          <a:p>
            <a:r>
              <a:rPr lang="en-US" sz="4000" dirty="0"/>
              <a:t>VSB Power Line Fault Detection</a:t>
            </a:r>
          </a:p>
        </p:txBody>
      </p:sp>
      <p:sp>
        <p:nvSpPr>
          <p:cNvPr id="3" name="Subtitle 2">
            <a:extLst>
              <a:ext uri="{FF2B5EF4-FFF2-40B4-BE49-F238E27FC236}">
                <a16:creationId xmlns:a16="http://schemas.microsoft.com/office/drawing/2014/main" id="{6DECC2B7-9A9A-45F3-B67E-7552F648D919}"/>
              </a:ext>
            </a:extLst>
          </p:cNvPr>
          <p:cNvSpPr>
            <a:spLocks noGrp="1"/>
          </p:cNvSpPr>
          <p:nvPr>
            <p:ph type="subTitle" idx="1"/>
          </p:nvPr>
        </p:nvSpPr>
        <p:spPr>
          <a:xfrm>
            <a:off x="0" y="3825805"/>
            <a:ext cx="12192000" cy="2306638"/>
          </a:xfrm>
        </p:spPr>
        <p:txBody>
          <a:bodyPr/>
          <a:lstStyle/>
          <a:p>
            <a:r>
              <a:rPr lang="en-US" sz="2000" dirty="0"/>
              <a:t>Using Machine Learning Classification Models to Detect Partial Discharge Faults in Covered Conductors in the Real Environment</a:t>
            </a:r>
          </a:p>
          <a:p>
            <a:endParaRPr lang="en-US" sz="2000" dirty="0"/>
          </a:p>
          <a:p>
            <a:r>
              <a:rPr lang="en-US" sz="2000" dirty="0"/>
              <a:t>Jeffrey Egan  / February 2019</a:t>
            </a:r>
          </a:p>
        </p:txBody>
      </p:sp>
      <p:pic>
        <p:nvPicPr>
          <p:cNvPr id="5" name="Picture 4">
            <a:extLst>
              <a:ext uri="{FF2B5EF4-FFF2-40B4-BE49-F238E27FC236}">
                <a16:creationId xmlns:a16="http://schemas.microsoft.com/office/drawing/2014/main" id="{32ECD072-D652-4BA6-AF61-702A2AB95C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52439" y="-214641"/>
            <a:ext cx="2557491" cy="1363899"/>
          </a:xfrm>
          <a:prstGeom prst="rect">
            <a:avLst/>
          </a:prstGeom>
        </p:spPr>
      </p:pic>
    </p:spTree>
    <p:extLst>
      <p:ext uri="{BB962C8B-B14F-4D97-AF65-F5344CB8AC3E}">
        <p14:creationId xmlns:p14="http://schemas.microsoft.com/office/powerpoint/2010/main" val="26565507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B1ACC0-8F65-448A-878E-CDF335220633}"/>
              </a:ext>
            </a:extLst>
          </p:cNvPr>
          <p:cNvSpPr>
            <a:spLocks noGrp="1"/>
          </p:cNvSpPr>
          <p:nvPr>
            <p:ph type="title"/>
          </p:nvPr>
        </p:nvSpPr>
        <p:spPr/>
        <p:txBody>
          <a:bodyPr/>
          <a:lstStyle/>
          <a:p>
            <a:r>
              <a:rPr lang="en-US" dirty="0"/>
              <a:t>Examining the Raw Signal Data</a:t>
            </a:r>
          </a:p>
        </p:txBody>
      </p:sp>
      <p:pic>
        <p:nvPicPr>
          <p:cNvPr id="4" name="Picture 3">
            <a:extLst>
              <a:ext uri="{FF2B5EF4-FFF2-40B4-BE49-F238E27FC236}">
                <a16:creationId xmlns:a16="http://schemas.microsoft.com/office/drawing/2014/main" id="{ADB78717-42E7-440E-ACE9-3818F6501F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29364" y="6176963"/>
            <a:ext cx="1362636" cy="726688"/>
          </a:xfrm>
          <a:prstGeom prst="rect">
            <a:avLst/>
          </a:prstGeom>
        </p:spPr>
      </p:pic>
      <p:pic>
        <p:nvPicPr>
          <p:cNvPr id="9" name="Content Placeholder 8">
            <a:extLst>
              <a:ext uri="{FF2B5EF4-FFF2-40B4-BE49-F238E27FC236}">
                <a16:creationId xmlns:a16="http://schemas.microsoft.com/office/drawing/2014/main" id="{78D0D842-E31D-4EA3-B5B9-5FB7D20C09A4}"/>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785271" y="1089025"/>
            <a:ext cx="8653208" cy="5087938"/>
          </a:xfrm>
        </p:spPr>
      </p:pic>
    </p:spTree>
    <p:extLst>
      <p:ext uri="{BB962C8B-B14F-4D97-AF65-F5344CB8AC3E}">
        <p14:creationId xmlns:p14="http://schemas.microsoft.com/office/powerpoint/2010/main" val="19851970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80B39B80-C55B-4F37-AEEC-93AFDBA32047}"/>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358775" y="2001245"/>
            <a:ext cx="5661025" cy="3328585"/>
          </a:xfrm>
        </p:spPr>
      </p:pic>
      <p:pic>
        <p:nvPicPr>
          <p:cNvPr id="10" name="Content Placeholder 9">
            <a:extLst>
              <a:ext uri="{FF2B5EF4-FFF2-40B4-BE49-F238E27FC236}">
                <a16:creationId xmlns:a16="http://schemas.microsoft.com/office/drawing/2014/main" id="{D5CE4A01-D156-4160-A00A-DC9BC65A9214}"/>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72200" y="2001245"/>
            <a:ext cx="5661025" cy="3328585"/>
          </a:xfrm>
        </p:spPr>
      </p:pic>
      <p:sp>
        <p:nvSpPr>
          <p:cNvPr id="4" name="Title 3">
            <a:extLst>
              <a:ext uri="{FF2B5EF4-FFF2-40B4-BE49-F238E27FC236}">
                <a16:creationId xmlns:a16="http://schemas.microsoft.com/office/drawing/2014/main" id="{E8208C64-17CE-4562-B05A-316ED6C585B3}"/>
              </a:ext>
            </a:extLst>
          </p:cNvPr>
          <p:cNvSpPr>
            <a:spLocks noGrp="1"/>
          </p:cNvSpPr>
          <p:nvPr>
            <p:ph type="title"/>
          </p:nvPr>
        </p:nvSpPr>
        <p:spPr/>
        <p:txBody>
          <a:bodyPr/>
          <a:lstStyle/>
          <a:p>
            <a:r>
              <a:rPr lang="en-US" dirty="0"/>
              <a:t>Examining the Raw Signal Data</a:t>
            </a:r>
          </a:p>
        </p:txBody>
      </p:sp>
      <p:pic>
        <p:nvPicPr>
          <p:cNvPr id="11" name="Picture 10">
            <a:extLst>
              <a:ext uri="{FF2B5EF4-FFF2-40B4-BE49-F238E27FC236}">
                <a16:creationId xmlns:a16="http://schemas.microsoft.com/office/drawing/2014/main" id="{9C5FCF82-1B06-4B15-9A2F-7F9300F1C1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29364" y="6176963"/>
            <a:ext cx="1362636" cy="726688"/>
          </a:xfrm>
          <a:prstGeom prst="rect">
            <a:avLst/>
          </a:prstGeom>
        </p:spPr>
      </p:pic>
    </p:spTree>
    <p:extLst>
      <p:ext uri="{BB962C8B-B14F-4D97-AF65-F5344CB8AC3E}">
        <p14:creationId xmlns:p14="http://schemas.microsoft.com/office/powerpoint/2010/main" val="39483221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AB50DF-E3BC-490A-B2B8-E5054EBBD72C}"/>
              </a:ext>
            </a:extLst>
          </p:cNvPr>
          <p:cNvSpPr>
            <a:spLocks noGrp="1"/>
          </p:cNvSpPr>
          <p:nvPr>
            <p:ph type="title"/>
          </p:nvPr>
        </p:nvSpPr>
        <p:spPr/>
        <p:txBody>
          <a:bodyPr/>
          <a:lstStyle/>
          <a:p>
            <a:r>
              <a:rPr lang="en-US" dirty="0"/>
              <a:t>Remove DSI &amp; Ambient Noise with DWT</a:t>
            </a:r>
          </a:p>
        </p:txBody>
      </p:sp>
      <p:pic>
        <p:nvPicPr>
          <p:cNvPr id="5" name="Content Placeholder 4">
            <a:extLst>
              <a:ext uri="{FF2B5EF4-FFF2-40B4-BE49-F238E27FC236}">
                <a16:creationId xmlns:a16="http://schemas.microsoft.com/office/drawing/2014/main" id="{619329C9-A2B6-4822-A4B6-DC7703277E0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98615" y="1089025"/>
            <a:ext cx="8826520" cy="5087938"/>
          </a:xfrm>
        </p:spPr>
      </p:pic>
      <p:pic>
        <p:nvPicPr>
          <p:cNvPr id="6" name="Picture 5">
            <a:extLst>
              <a:ext uri="{FF2B5EF4-FFF2-40B4-BE49-F238E27FC236}">
                <a16:creationId xmlns:a16="http://schemas.microsoft.com/office/drawing/2014/main" id="{08EECE32-6139-4550-A119-8A12293378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29364" y="6176963"/>
            <a:ext cx="1362636" cy="726688"/>
          </a:xfrm>
          <a:prstGeom prst="rect">
            <a:avLst/>
          </a:prstGeom>
        </p:spPr>
      </p:pic>
    </p:spTree>
    <p:extLst>
      <p:ext uri="{BB962C8B-B14F-4D97-AF65-F5344CB8AC3E}">
        <p14:creationId xmlns:p14="http://schemas.microsoft.com/office/powerpoint/2010/main" val="41640838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27D1D8CD-2013-4294-B027-92399530BEC5}"/>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358775" y="2033924"/>
            <a:ext cx="5661025" cy="3263227"/>
          </a:xfrm>
        </p:spPr>
      </p:pic>
      <p:pic>
        <p:nvPicPr>
          <p:cNvPr id="11" name="Content Placeholder 10">
            <a:extLst>
              <a:ext uri="{FF2B5EF4-FFF2-40B4-BE49-F238E27FC236}">
                <a16:creationId xmlns:a16="http://schemas.microsoft.com/office/drawing/2014/main" id="{E9FCE88A-6462-4A6B-A413-C87F629FB1CC}"/>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72200" y="2033924"/>
            <a:ext cx="5661025" cy="3263227"/>
          </a:xfrm>
        </p:spPr>
      </p:pic>
      <p:sp>
        <p:nvSpPr>
          <p:cNvPr id="4" name="Title 3">
            <a:extLst>
              <a:ext uri="{FF2B5EF4-FFF2-40B4-BE49-F238E27FC236}">
                <a16:creationId xmlns:a16="http://schemas.microsoft.com/office/drawing/2014/main" id="{24C42C44-80FE-4475-922F-2E89BB43B990}"/>
              </a:ext>
            </a:extLst>
          </p:cNvPr>
          <p:cNvSpPr>
            <a:spLocks noGrp="1"/>
          </p:cNvSpPr>
          <p:nvPr>
            <p:ph type="title"/>
          </p:nvPr>
        </p:nvSpPr>
        <p:spPr/>
        <p:txBody>
          <a:bodyPr/>
          <a:lstStyle/>
          <a:p>
            <a:r>
              <a:rPr lang="en-US" dirty="0"/>
              <a:t>Remove DSI &amp; Ambient Noise with DWT</a:t>
            </a:r>
          </a:p>
        </p:txBody>
      </p:sp>
      <p:pic>
        <p:nvPicPr>
          <p:cNvPr id="7" name="Picture 6">
            <a:extLst>
              <a:ext uri="{FF2B5EF4-FFF2-40B4-BE49-F238E27FC236}">
                <a16:creationId xmlns:a16="http://schemas.microsoft.com/office/drawing/2014/main" id="{97B66758-062C-4DD7-AD13-2B3805F034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29364" y="6176963"/>
            <a:ext cx="1362636" cy="726688"/>
          </a:xfrm>
          <a:prstGeom prst="rect">
            <a:avLst/>
          </a:prstGeom>
        </p:spPr>
      </p:pic>
    </p:spTree>
    <p:extLst>
      <p:ext uri="{BB962C8B-B14F-4D97-AF65-F5344CB8AC3E}">
        <p14:creationId xmlns:p14="http://schemas.microsoft.com/office/powerpoint/2010/main" val="9588540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711FBF-68EB-4993-B0CE-C432C901A412}"/>
              </a:ext>
            </a:extLst>
          </p:cNvPr>
          <p:cNvSpPr>
            <a:spLocks noGrp="1"/>
          </p:cNvSpPr>
          <p:nvPr>
            <p:ph type="title"/>
          </p:nvPr>
        </p:nvSpPr>
        <p:spPr/>
        <p:txBody>
          <a:bodyPr/>
          <a:lstStyle/>
          <a:p>
            <a:r>
              <a:rPr lang="en-US" dirty="0"/>
              <a:t>Fit a Sinusoidal Function to the DWT Signal</a:t>
            </a:r>
          </a:p>
        </p:txBody>
      </p:sp>
      <p:pic>
        <p:nvPicPr>
          <p:cNvPr id="5" name="Content Placeholder 4">
            <a:extLst>
              <a:ext uri="{FF2B5EF4-FFF2-40B4-BE49-F238E27FC236}">
                <a16:creationId xmlns:a16="http://schemas.microsoft.com/office/drawing/2014/main" id="{782C9ABA-AA87-430D-8FA7-E4F95157603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06223" y="1089025"/>
            <a:ext cx="8611304" cy="5087938"/>
          </a:xfrm>
        </p:spPr>
      </p:pic>
      <p:pic>
        <p:nvPicPr>
          <p:cNvPr id="6" name="Picture 5">
            <a:extLst>
              <a:ext uri="{FF2B5EF4-FFF2-40B4-BE49-F238E27FC236}">
                <a16:creationId xmlns:a16="http://schemas.microsoft.com/office/drawing/2014/main" id="{F501BAEE-1A71-4AA5-8F1D-64C263D9EB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29364" y="6176963"/>
            <a:ext cx="1362636" cy="726688"/>
          </a:xfrm>
          <a:prstGeom prst="rect">
            <a:avLst/>
          </a:prstGeom>
        </p:spPr>
      </p:pic>
    </p:spTree>
    <p:extLst>
      <p:ext uri="{BB962C8B-B14F-4D97-AF65-F5344CB8AC3E}">
        <p14:creationId xmlns:p14="http://schemas.microsoft.com/office/powerpoint/2010/main" val="3302556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a:extLst>
              <a:ext uri="{FF2B5EF4-FFF2-40B4-BE49-F238E27FC236}">
                <a16:creationId xmlns:a16="http://schemas.microsoft.com/office/drawing/2014/main" id="{C2FDE902-45D6-45E7-A407-709598DD123D}"/>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358775" y="1993147"/>
            <a:ext cx="5661025" cy="3344782"/>
          </a:xfrm>
        </p:spPr>
      </p:pic>
      <p:pic>
        <p:nvPicPr>
          <p:cNvPr id="9" name="Content Placeholder 8">
            <a:extLst>
              <a:ext uri="{FF2B5EF4-FFF2-40B4-BE49-F238E27FC236}">
                <a16:creationId xmlns:a16="http://schemas.microsoft.com/office/drawing/2014/main" id="{E96F0800-5B7B-4399-A0F3-39B2C88702DE}"/>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72200" y="1993147"/>
            <a:ext cx="5661025" cy="3344782"/>
          </a:xfrm>
        </p:spPr>
      </p:pic>
      <p:sp>
        <p:nvSpPr>
          <p:cNvPr id="4" name="Title 3">
            <a:extLst>
              <a:ext uri="{FF2B5EF4-FFF2-40B4-BE49-F238E27FC236}">
                <a16:creationId xmlns:a16="http://schemas.microsoft.com/office/drawing/2014/main" id="{24C42C44-80FE-4475-922F-2E89BB43B990}"/>
              </a:ext>
            </a:extLst>
          </p:cNvPr>
          <p:cNvSpPr>
            <a:spLocks noGrp="1"/>
          </p:cNvSpPr>
          <p:nvPr>
            <p:ph type="title"/>
          </p:nvPr>
        </p:nvSpPr>
        <p:spPr/>
        <p:txBody>
          <a:bodyPr/>
          <a:lstStyle/>
          <a:p>
            <a:r>
              <a:rPr lang="en-US" dirty="0"/>
              <a:t>Fit a Sinusoidal Function to the DWT Signal</a:t>
            </a:r>
          </a:p>
        </p:txBody>
      </p:sp>
      <p:pic>
        <p:nvPicPr>
          <p:cNvPr id="7" name="Picture 6">
            <a:extLst>
              <a:ext uri="{FF2B5EF4-FFF2-40B4-BE49-F238E27FC236}">
                <a16:creationId xmlns:a16="http://schemas.microsoft.com/office/drawing/2014/main" id="{97B66758-062C-4DD7-AD13-2B3805F034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29364" y="6176963"/>
            <a:ext cx="1362636" cy="726688"/>
          </a:xfrm>
          <a:prstGeom prst="rect">
            <a:avLst/>
          </a:prstGeom>
        </p:spPr>
      </p:pic>
    </p:spTree>
    <p:extLst>
      <p:ext uri="{BB962C8B-B14F-4D97-AF65-F5344CB8AC3E}">
        <p14:creationId xmlns:p14="http://schemas.microsoft.com/office/powerpoint/2010/main" val="36457077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D433A4-4624-48B8-B68A-AD38FD1C81A0}"/>
              </a:ext>
            </a:extLst>
          </p:cNvPr>
          <p:cNvSpPr>
            <a:spLocks noGrp="1"/>
          </p:cNvSpPr>
          <p:nvPr>
            <p:ph type="title"/>
          </p:nvPr>
        </p:nvSpPr>
        <p:spPr/>
        <p:txBody>
          <a:bodyPr/>
          <a:lstStyle/>
          <a:p>
            <a:r>
              <a:rPr lang="en-US" dirty="0"/>
              <a:t>Use Sinusoid to Identify PD-Probable Region</a:t>
            </a:r>
          </a:p>
        </p:txBody>
      </p:sp>
      <p:pic>
        <p:nvPicPr>
          <p:cNvPr id="5" name="Content Placeholder 4">
            <a:extLst>
              <a:ext uri="{FF2B5EF4-FFF2-40B4-BE49-F238E27FC236}">
                <a16:creationId xmlns:a16="http://schemas.microsoft.com/office/drawing/2014/main" id="{C66BC2B5-0E7D-4F77-BE64-D61163345DE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85271" y="1089025"/>
            <a:ext cx="8653208" cy="5087938"/>
          </a:xfrm>
        </p:spPr>
      </p:pic>
      <p:pic>
        <p:nvPicPr>
          <p:cNvPr id="6" name="Picture 5">
            <a:extLst>
              <a:ext uri="{FF2B5EF4-FFF2-40B4-BE49-F238E27FC236}">
                <a16:creationId xmlns:a16="http://schemas.microsoft.com/office/drawing/2014/main" id="{360D7E41-3D43-45F9-9FD5-0FA6AC9109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29364" y="6176963"/>
            <a:ext cx="1362636" cy="726688"/>
          </a:xfrm>
          <a:prstGeom prst="rect">
            <a:avLst/>
          </a:prstGeom>
        </p:spPr>
      </p:pic>
    </p:spTree>
    <p:extLst>
      <p:ext uri="{BB962C8B-B14F-4D97-AF65-F5344CB8AC3E}">
        <p14:creationId xmlns:p14="http://schemas.microsoft.com/office/powerpoint/2010/main" val="23531237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a:extLst>
              <a:ext uri="{FF2B5EF4-FFF2-40B4-BE49-F238E27FC236}">
                <a16:creationId xmlns:a16="http://schemas.microsoft.com/office/drawing/2014/main" id="{B1EB7E51-6590-4B03-B266-D0601661D1BD}"/>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358775" y="2001245"/>
            <a:ext cx="5661025" cy="3328585"/>
          </a:xfrm>
        </p:spPr>
      </p:pic>
      <p:pic>
        <p:nvPicPr>
          <p:cNvPr id="9" name="Content Placeholder 8">
            <a:extLst>
              <a:ext uri="{FF2B5EF4-FFF2-40B4-BE49-F238E27FC236}">
                <a16:creationId xmlns:a16="http://schemas.microsoft.com/office/drawing/2014/main" id="{E881FDFA-7E0E-4F6B-885D-B5C321F43231}"/>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72200" y="2001245"/>
            <a:ext cx="5661025" cy="3328585"/>
          </a:xfrm>
        </p:spPr>
      </p:pic>
      <p:sp>
        <p:nvSpPr>
          <p:cNvPr id="4" name="Title 3">
            <a:extLst>
              <a:ext uri="{FF2B5EF4-FFF2-40B4-BE49-F238E27FC236}">
                <a16:creationId xmlns:a16="http://schemas.microsoft.com/office/drawing/2014/main" id="{24C42C44-80FE-4475-922F-2E89BB43B990}"/>
              </a:ext>
            </a:extLst>
          </p:cNvPr>
          <p:cNvSpPr>
            <a:spLocks noGrp="1"/>
          </p:cNvSpPr>
          <p:nvPr>
            <p:ph type="title"/>
          </p:nvPr>
        </p:nvSpPr>
        <p:spPr/>
        <p:txBody>
          <a:bodyPr/>
          <a:lstStyle/>
          <a:p>
            <a:r>
              <a:rPr lang="en-US" dirty="0"/>
              <a:t>Use Sinusoid to Identify PD-Probable Region</a:t>
            </a:r>
          </a:p>
        </p:txBody>
      </p:sp>
      <p:pic>
        <p:nvPicPr>
          <p:cNvPr id="7" name="Picture 6">
            <a:extLst>
              <a:ext uri="{FF2B5EF4-FFF2-40B4-BE49-F238E27FC236}">
                <a16:creationId xmlns:a16="http://schemas.microsoft.com/office/drawing/2014/main" id="{97B66758-062C-4DD7-AD13-2B3805F034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29364" y="6176963"/>
            <a:ext cx="1362636" cy="726688"/>
          </a:xfrm>
          <a:prstGeom prst="rect">
            <a:avLst/>
          </a:prstGeom>
        </p:spPr>
      </p:pic>
    </p:spTree>
    <p:extLst>
      <p:ext uri="{BB962C8B-B14F-4D97-AF65-F5344CB8AC3E}">
        <p14:creationId xmlns:p14="http://schemas.microsoft.com/office/powerpoint/2010/main" val="14619833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D078CE-7D00-44D5-9F87-04438EC948CC}"/>
              </a:ext>
            </a:extLst>
          </p:cNvPr>
          <p:cNvSpPr>
            <a:spLocks noGrp="1"/>
          </p:cNvSpPr>
          <p:nvPr>
            <p:ph type="title"/>
          </p:nvPr>
        </p:nvSpPr>
        <p:spPr/>
        <p:txBody>
          <a:bodyPr/>
          <a:lstStyle/>
          <a:p>
            <a:r>
              <a:rPr lang="en-US" dirty="0"/>
              <a:t>Detrend Signal to Remove Sinusoidal Element</a:t>
            </a:r>
          </a:p>
        </p:txBody>
      </p:sp>
      <p:pic>
        <p:nvPicPr>
          <p:cNvPr id="5" name="Content Placeholder 4">
            <a:extLst>
              <a:ext uri="{FF2B5EF4-FFF2-40B4-BE49-F238E27FC236}">
                <a16:creationId xmlns:a16="http://schemas.microsoft.com/office/drawing/2014/main" id="{22E0A807-7842-4A1E-84AA-0BA4AA0DA50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98615" y="1089025"/>
            <a:ext cx="8826520" cy="5087938"/>
          </a:xfrm>
        </p:spPr>
      </p:pic>
      <p:pic>
        <p:nvPicPr>
          <p:cNvPr id="6" name="Picture 5">
            <a:extLst>
              <a:ext uri="{FF2B5EF4-FFF2-40B4-BE49-F238E27FC236}">
                <a16:creationId xmlns:a16="http://schemas.microsoft.com/office/drawing/2014/main" id="{D138D738-FD6D-4CA4-9F03-1208F1AACD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29364" y="6176963"/>
            <a:ext cx="1362636" cy="726688"/>
          </a:xfrm>
          <a:prstGeom prst="rect">
            <a:avLst/>
          </a:prstGeom>
        </p:spPr>
      </p:pic>
    </p:spTree>
    <p:extLst>
      <p:ext uri="{BB962C8B-B14F-4D97-AF65-F5344CB8AC3E}">
        <p14:creationId xmlns:p14="http://schemas.microsoft.com/office/powerpoint/2010/main" val="36472727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a:extLst>
              <a:ext uri="{FF2B5EF4-FFF2-40B4-BE49-F238E27FC236}">
                <a16:creationId xmlns:a16="http://schemas.microsoft.com/office/drawing/2014/main" id="{358EBFA4-A701-4899-93DA-3CBA7302F759}"/>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358775" y="2033924"/>
            <a:ext cx="5661025" cy="3263227"/>
          </a:xfrm>
        </p:spPr>
      </p:pic>
      <p:pic>
        <p:nvPicPr>
          <p:cNvPr id="9" name="Content Placeholder 8">
            <a:extLst>
              <a:ext uri="{FF2B5EF4-FFF2-40B4-BE49-F238E27FC236}">
                <a16:creationId xmlns:a16="http://schemas.microsoft.com/office/drawing/2014/main" id="{F8CA51FB-2EB6-45F4-852E-43045B0A6C6F}"/>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72200" y="2033924"/>
            <a:ext cx="5661025" cy="3263227"/>
          </a:xfrm>
        </p:spPr>
      </p:pic>
      <p:sp>
        <p:nvSpPr>
          <p:cNvPr id="4" name="Title 3">
            <a:extLst>
              <a:ext uri="{FF2B5EF4-FFF2-40B4-BE49-F238E27FC236}">
                <a16:creationId xmlns:a16="http://schemas.microsoft.com/office/drawing/2014/main" id="{24C42C44-80FE-4475-922F-2E89BB43B990}"/>
              </a:ext>
            </a:extLst>
          </p:cNvPr>
          <p:cNvSpPr>
            <a:spLocks noGrp="1"/>
          </p:cNvSpPr>
          <p:nvPr>
            <p:ph type="title"/>
          </p:nvPr>
        </p:nvSpPr>
        <p:spPr/>
        <p:txBody>
          <a:bodyPr/>
          <a:lstStyle/>
          <a:p>
            <a:r>
              <a:rPr lang="en-US" dirty="0"/>
              <a:t>Detrend Signal to Remove Sinusoidal Element</a:t>
            </a:r>
          </a:p>
        </p:txBody>
      </p:sp>
      <p:pic>
        <p:nvPicPr>
          <p:cNvPr id="7" name="Picture 6">
            <a:extLst>
              <a:ext uri="{FF2B5EF4-FFF2-40B4-BE49-F238E27FC236}">
                <a16:creationId xmlns:a16="http://schemas.microsoft.com/office/drawing/2014/main" id="{97B66758-062C-4DD7-AD13-2B3805F034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29364" y="6176963"/>
            <a:ext cx="1362636" cy="726688"/>
          </a:xfrm>
          <a:prstGeom prst="rect">
            <a:avLst/>
          </a:prstGeom>
        </p:spPr>
      </p:pic>
    </p:spTree>
    <p:extLst>
      <p:ext uri="{BB962C8B-B14F-4D97-AF65-F5344CB8AC3E}">
        <p14:creationId xmlns:p14="http://schemas.microsoft.com/office/powerpoint/2010/main" val="31385423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6C439E-D941-4F71-A3F4-619E882A7100}"/>
              </a:ext>
            </a:extLst>
          </p:cNvPr>
          <p:cNvSpPr>
            <a:spLocks noGrp="1"/>
          </p:cNvSpPr>
          <p:nvPr>
            <p:ph type="title"/>
          </p:nvPr>
        </p:nvSpPr>
        <p:spPr/>
        <p:txBody>
          <a:bodyPr/>
          <a:lstStyle/>
          <a:p>
            <a:r>
              <a:rPr lang="en-US" dirty="0"/>
              <a:t>First, what is Kaggle?</a:t>
            </a:r>
          </a:p>
        </p:txBody>
      </p:sp>
      <p:sp>
        <p:nvSpPr>
          <p:cNvPr id="7" name="Content Placeholder 6">
            <a:extLst>
              <a:ext uri="{FF2B5EF4-FFF2-40B4-BE49-F238E27FC236}">
                <a16:creationId xmlns:a16="http://schemas.microsoft.com/office/drawing/2014/main" id="{EB40D88D-04DF-4431-B6AE-31020F1C7266}"/>
              </a:ext>
            </a:extLst>
          </p:cNvPr>
          <p:cNvSpPr>
            <a:spLocks noGrp="1"/>
          </p:cNvSpPr>
          <p:nvPr>
            <p:ph idx="1"/>
          </p:nvPr>
        </p:nvSpPr>
        <p:spPr>
          <a:xfrm>
            <a:off x="358140" y="1271447"/>
            <a:ext cx="11506200" cy="4713923"/>
          </a:xfrm>
        </p:spPr>
        <p:txBody>
          <a:bodyPr/>
          <a:lstStyle/>
          <a:p>
            <a:pPr>
              <a:spcBef>
                <a:spcPts val="2400"/>
              </a:spcBef>
            </a:pPr>
            <a:r>
              <a:rPr lang="en-US" dirty="0"/>
              <a:t>Kaggle is an online community of data scientists and machine learners.</a:t>
            </a:r>
          </a:p>
          <a:p>
            <a:pPr>
              <a:spcBef>
                <a:spcPts val="2400"/>
              </a:spcBef>
            </a:pPr>
            <a:r>
              <a:rPr lang="en-US" dirty="0"/>
              <a:t>Kaggle allows users to:</a:t>
            </a:r>
          </a:p>
          <a:p>
            <a:pPr lvl="1">
              <a:spcBef>
                <a:spcPts val="1200"/>
              </a:spcBef>
            </a:pPr>
            <a:r>
              <a:rPr lang="en-US" dirty="0"/>
              <a:t>Find and publish data sets.</a:t>
            </a:r>
          </a:p>
          <a:p>
            <a:pPr lvl="1">
              <a:spcBef>
                <a:spcPts val="1200"/>
              </a:spcBef>
            </a:pPr>
            <a:r>
              <a:rPr lang="en-US" dirty="0"/>
              <a:t>Explore and build models in a web-based data-science environment.</a:t>
            </a:r>
          </a:p>
          <a:p>
            <a:pPr lvl="1">
              <a:spcBef>
                <a:spcPts val="1200"/>
              </a:spcBef>
            </a:pPr>
            <a:r>
              <a:rPr lang="en-US" dirty="0"/>
              <a:t>Work with other data scientists and machine learning engineers.</a:t>
            </a:r>
          </a:p>
          <a:p>
            <a:pPr lvl="1">
              <a:spcBef>
                <a:spcPts val="1200"/>
              </a:spcBef>
            </a:pPr>
            <a:r>
              <a:rPr lang="en-US" dirty="0">
                <a:solidFill>
                  <a:srgbClr val="387890"/>
                </a:solidFill>
              </a:rPr>
              <a:t>Enter competitions to solve data science challenges</a:t>
            </a:r>
            <a:r>
              <a:rPr lang="en-US" dirty="0"/>
              <a:t>.</a:t>
            </a:r>
          </a:p>
          <a:p>
            <a:pPr>
              <a:spcBef>
                <a:spcPts val="2400"/>
              </a:spcBef>
            </a:pPr>
            <a:r>
              <a:rPr lang="en-US" dirty="0"/>
              <a:t>Kaggle got its start by offering machine learning competitions and now also offers a public data platform, a cloud-based workbench for data science, and short form Artificial Intelligence education.</a:t>
            </a:r>
          </a:p>
          <a:p>
            <a:pPr>
              <a:spcBef>
                <a:spcPts val="2400"/>
              </a:spcBef>
            </a:pPr>
            <a:r>
              <a:rPr lang="en-US" dirty="0"/>
              <a:t>Google acquired Kaggle on 8 March 2017.</a:t>
            </a:r>
          </a:p>
        </p:txBody>
      </p:sp>
      <p:pic>
        <p:nvPicPr>
          <p:cNvPr id="9" name="Picture 8">
            <a:extLst>
              <a:ext uri="{FF2B5EF4-FFF2-40B4-BE49-F238E27FC236}">
                <a16:creationId xmlns:a16="http://schemas.microsoft.com/office/drawing/2014/main" id="{FDE1A540-941E-4E72-B31E-775E607150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26338" y="5331576"/>
            <a:ext cx="3006780" cy="1161301"/>
          </a:xfrm>
          <a:prstGeom prst="rect">
            <a:avLst/>
          </a:prstGeom>
        </p:spPr>
      </p:pic>
    </p:spTree>
    <p:extLst>
      <p:ext uri="{BB962C8B-B14F-4D97-AF65-F5344CB8AC3E}">
        <p14:creationId xmlns:p14="http://schemas.microsoft.com/office/powerpoint/2010/main" val="25006438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8ED0B0-E8D8-4982-8DA1-2F9279E95FBF}"/>
              </a:ext>
            </a:extLst>
          </p:cNvPr>
          <p:cNvSpPr>
            <a:spLocks noGrp="1"/>
          </p:cNvSpPr>
          <p:nvPr>
            <p:ph type="title"/>
          </p:nvPr>
        </p:nvSpPr>
        <p:spPr/>
        <p:txBody>
          <a:bodyPr/>
          <a:lstStyle/>
          <a:p>
            <a:r>
              <a:rPr lang="en-US" dirty="0"/>
              <a:t>Trim to PD-Probable Region of Detrended Data</a:t>
            </a:r>
          </a:p>
        </p:txBody>
      </p:sp>
      <p:pic>
        <p:nvPicPr>
          <p:cNvPr id="5" name="Content Placeholder 4">
            <a:extLst>
              <a:ext uri="{FF2B5EF4-FFF2-40B4-BE49-F238E27FC236}">
                <a16:creationId xmlns:a16="http://schemas.microsoft.com/office/drawing/2014/main" id="{FE703BB2-6AED-42FB-9198-985F3804A8D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85271" y="1089025"/>
            <a:ext cx="8653208" cy="5087938"/>
          </a:xfrm>
        </p:spPr>
      </p:pic>
      <p:pic>
        <p:nvPicPr>
          <p:cNvPr id="6" name="Picture 5">
            <a:extLst>
              <a:ext uri="{FF2B5EF4-FFF2-40B4-BE49-F238E27FC236}">
                <a16:creationId xmlns:a16="http://schemas.microsoft.com/office/drawing/2014/main" id="{F7B93D7F-125A-4CDE-A030-9461B3E388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29364" y="6176963"/>
            <a:ext cx="1362636" cy="726688"/>
          </a:xfrm>
          <a:prstGeom prst="rect">
            <a:avLst/>
          </a:prstGeom>
        </p:spPr>
      </p:pic>
    </p:spTree>
    <p:extLst>
      <p:ext uri="{BB962C8B-B14F-4D97-AF65-F5344CB8AC3E}">
        <p14:creationId xmlns:p14="http://schemas.microsoft.com/office/powerpoint/2010/main" val="38998693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a:extLst>
              <a:ext uri="{FF2B5EF4-FFF2-40B4-BE49-F238E27FC236}">
                <a16:creationId xmlns:a16="http://schemas.microsoft.com/office/drawing/2014/main" id="{C9265815-A119-41BD-B37C-8DE1BACF9811}"/>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358775" y="2001245"/>
            <a:ext cx="5661025" cy="3328585"/>
          </a:xfrm>
        </p:spPr>
      </p:pic>
      <p:pic>
        <p:nvPicPr>
          <p:cNvPr id="9" name="Content Placeholder 8">
            <a:extLst>
              <a:ext uri="{FF2B5EF4-FFF2-40B4-BE49-F238E27FC236}">
                <a16:creationId xmlns:a16="http://schemas.microsoft.com/office/drawing/2014/main" id="{F0568E00-7521-49D4-9FB8-4D138087F277}"/>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72200" y="2001245"/>
            <a:ext cx="5661025" cy="3328585"/>
          </a:xfrm>
        </p:spPr>
      </p:pic>
      <p:sp>
        <p:nvSpPr>
          <p:cNvPr id="4" name="Title 3">
            <a:extLst>
              <a:ext uri="{FF2B5EF4-FFF2-40B4-BE49-F238E27FC236}">
                <a16:creationId xmlns:a16="http://schemas.microsoft.com/office/drawing/2014/main" id="{24C42C44-80FE-4475-922F-2E89BB43B990}"/>
              </a:ext>
            </a:extLst>
          </p:cNvPr>
          <p:cNvSpPr>
            <a:spLocks noGrp="1"/>
          </p:cNvSpPr>
          <p:nvPr>
            <p:ph type="title"/>
          </p:nvPr>
        </p:nvSpPr>
        <p:spPr/>
        <p:txBody>
          <a:bodyPr/>
          <a:lstStyle/>
          <a:p>
            <a:r>
              <a:rPr lang="en-US" dirty="0"/>
              <a:t>Trim to PD-Probable Region of Detrended Data</a:t>
            </a:r>
          </a:p>
        </p:txBody>
      </p:sp>
      <p:pic>
        <p:nvPicPr>
          <p:cNvPr id="7" name="Picture 6">
            <a:extLst>
              <a:ext uri="{FF2B5EF4-FFF2-40B4-BE49-F238E27FC236}">
                <a16:creationId xmlns:a16="http://schemas.microsoft.com/office/drawing/2014/main" id="{97B66758-062C-4DD7-AD13-2B3805F034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29364" y="6176963"/>
            <a:ext cx="1362636" cy="726688"/>
          </a:xfrm>
          <a:prstGeom prst="rect">
            <a:avLst/>
          </a:prstGeom>
        </p:spPr>
      </p:pic>
    </p:spTree>
    <p:extLst>
      <p:ext uri="{BB962C8B-B14F-4D97-AF65-F5344CB8AC3E}">
        <p14:creationId xmlns:p14="http://schemas.microsoft.com/office/powerpoint/2010/main" val="34971863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53D30-DEAA-45F4-9E8B-E05771C3244A}"/>
              </a:ext>
            </a:extLst>
          </p:cNvPr>
          <p:cNvSpPr>
            <a:spLocks noGrp="1"/>
          </p:cNvSpPr>
          <p:nvPr>
            <p:ph type="title"/>
          </p:nvPr>
        </p:nvSpPr>
        <p:spPr/>
        <p:txBody>
          <a:bodyPr/>
          <a:lstStyle/>
          <a:p>
            <a:r>
              <a:rPr lang="en-US" dirty="0"/>
              <a:t>Run Peak Detection on PD-Probable Region</a:t>
            </a:r>
          </a:p>
        </p:txBody>
      </p:sp>
      <p:pic>
        <p:nvPicPr>
          <p:cNvPr id="5" name="Content Placeholder 4">
            <a:extLst>
              <a:ext uri="{FF2B5EF4-FFF2-40B4-BE49-F238E27FC236}">
                <a16:creationId xmlns:a16="http://schemas.microsoft.com/office/drawing/2014/main" id="{DE205924-D3DB-44FC-89EB-B29699A774B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35753" y="1089025"/>
            <a:ext cx="8752243" cy="5087938"/>
          </a:xfrm>
        </p:spPr>
      </p:pic>
      <p:pic>
        <p:nvPicPr>
          <p:cNvPr id="6" name="Picture 5">
            <a:extLst>
              <a:ext uri="{FF2B5EF4-FFF2-40B4-BE49-F238E27FC236}">
                <a16:creationId xmlns:a16="http://schemas.microsoft.com/office/drawing/2014/main" id="{AB7CD4B7-93BB-4725-8E2B-09D4890F54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29364" y="6176963"/>
            <a:ext cx="1362636" cy="726688"/>
          </a:xfrm>
          <a:prstGeom prst="rect">
            <a:avLst/>
          </a:prstGeom>
        </p:spPr>
      </p:pic>
    </p:spTree>
    <p:extLst>
      <p:ext uri="{BB962C8B-B14F-4D97-AF65-F5344CB8AC3E}">
        <p14:creationId xmlns:p14="http://schemas.microsoft.com/office/powerpoint/2010/main" val="42486658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a:extLst>
              <a:ext uri="{FF2B5EF4-FFF2-40B4-BE49-F238E27FC236}">
                <a16:creationId xmlns:a16="http://schemas.microsoft.com/office/drawing/2014/main" id="{B91F0917-6844-4480-8351-D0BCD9E9FD96}"/>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358775" y="2020077"/>
            <a:ext cx="5661025" cy="3290921"/>
          </a:xfrm>
        </p:spPr>
      </p:pic>
      <p:pic>
        <p:nvPicPr>
          <p:cNvPr id="9" name="Content Placeholder 8">
            <a:extLst>
              <a:ext uri="{FF2B5EF4-FFF2-40B4-BE49-F238E27FC236}">
                <a16:creationId xmlns:a16="http://schemas.microsoft.com/office/drawing/2014/main" id="{DABFCA8A-46CD-426D-BD15-40362CEC1E22}"/>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72200" y="2001245"/>
            <a:ext cx="5661025" cy="3328585"/>
          </a:xfrm>
        </p:spPr>
      </p:pic>
      <p:sp>
        <p:nvSpPr>
          <p:cNvPr id="4" name="Title 3">
            <a:extLst>
              <a:ext uri="{FF2B5EF4-FFF2-40B4-BE49-F238E27FC236}">
                <a16:creationId xmlns:a16="http://schemas.microsoft.com/office/drawing/2014/main" id="{24C42C44-80FE-4475-922F-2E89BB43B990}"/>
              </a:ext>
            </a:extLst>
          </p:cNvPr>
          <p:cNvSpPr>
            <a:spLocks noGrp="1"/>
          </p:cNvSpPr>
          <p:nvPr>
            <p:ph type="title"/>
          </p:nvPr>
        </p:nvSpPr>
        <p:spPr/>
        <p:txBody>
          <a:bodyPr/>
          <a:lstStyle/>
          <a:p>
            <a:r>
              <a:rPr lang="en-US" dirty="0"/>
              <a:t>Run Peak Detection on PD-Probable Region</a:t>
            </a:r>
          </a:p>
        </p:txBody>
      </p:sp>
      <p:pic>
        <p:nvPicPr>
          <p:cNvPr id="7" name="Picture 6">
            <a:extLst>
              <a:ext uri="{FF2B5EF4-FFF2-40B4-BE49-F238E27FC236}">
                <a16:creationId xmlns:a16="http://schemas.microsoft.com/office/drawing/2014/main" id="{97B66758-062C-4DD7-AD13-2B3805F034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29364" y="6176963"/>
            <a:ext cx="1362636" cy="726688"/>
          </a:xfrm>
          <a:prstGeom prst="rect">
            <a:avLst/>
          </a:prstGeom>
        </p:spPr>
      </p:pic>
    </p:spTree>
    <p:extLst>
      <p:ext uri="{BB962C8B-B14F-4D97-AF65-F5344CB8AC3E}">
        <p14:creationId xmlns:p14="http://schemas.microsoft.com/office/powerpoint/2010/main" val="26253753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0156DF-7063-4873-9933-BA990AB025D8}"/>
              </a:ext>
            </a:extLst>
          </p:cNvPr>
          <p:cNvSpPr>
            <a:spLocks noGrp="1"/>
          </p:cNvSpPr>
          <p:nvPr>
            <p:ph type="title"/>
          </p:nvPr>
        </p:nvSpPr>
        <p:spPr/>
        <p:txBody>
          <a:bodyPr/>
          <a:lstStyle/>
          <a:p>
            <a:r>
              <a:rPr lang="en-US" dirty="0"/>
              <a:t>Cancel False Peaks Before Processing Signals</a:t>
            </a:r>
          </a:p>
        </p:txBody>
      </p:sp>
      <p:pic>
        <p:nvPicPr>
          <p:cNvPr id="5" name="Content Placeholder 4">
            <a:extLst>
              <a:ext uri="{FF2B5EF4-FFF2-40B4-BE49-F238E27FC236}">
                <a16:creationId xmlns:a16="http://schemas.microsoft.com/office/drawing/2014/main" id="{7EDC5BEB-F1BF-4788-B15B-9E06C9ECE5E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35753" y="1089025"/>
            <a:ext cx="8752243" cy="5087938"/>
          </a:xfrm>
        </p:spPr>
      </p:pic>
      <p:pic>
        <p:nvPicPr>
          <p:cNvPr id="6" name="Picture 5">
            <a:extLst>
              <a:ext uri="{FF2B5EF4-FFF2-40B4-BE49-F238E27FC236}">
                <a16:creationId xmlns:a16="http://schemas.microsoft.com/office/drawing/2014/main" id="{D974811B-5583-486F-A9D6-667CAB8113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29364" y="6176963"/>
            <a:ext cx="1362636" cy="726688"/>
          </a:xfrm>
          <a:prstGeom prst="rect">
            <a:avLst/>
          </a:prstGeom>
        </p:spPr>
      </p:pic>
    </p:spTree>
    <p:extLst>
      <p:ext uri="{BB962C8B-B14F-4D97-AF65-F5344CB8AC3E}">
        <p14:creationId xmlns:p14="http://schemas.microsoft.com/office/powerpoint/2010/main" val="33578822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a:extLst>
              <a:ext uri="{FF2B5EF4-FFF2-40B4-BE49-F238E27FC236}">
                <a16:creationId xmlns:a16="http://schemas.microsoft.com/office/drawing/2014/main" id="{C9C5D6CC-BBF0-40C9-A8BD-2149B8C09794}"/>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358775" y="2020077"/>
            <a:ext cx="5661025" cy="3290921"/>
          </a:xfrm>
        </p:spPr>
      </p:pic>
      <p:pic>
        <p:nvPicPr>
          <p:cNvPr id="9" name="Content Placeholder 8">
            <a:extLst>
              <a:ext uri="{FF2B5EF4-FFF2-40B4-BE49-F238E27FC236}">
                <a16:creationId xmlns:a16="http://schemas.microsoft.com/office/drawing/2014/main" id="{0D0939CC-FB2E-4988-A4E6-045C308B1028}"/>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72200" y="2001245"/>
            <a:ext cx="5661025" cy="3328585"/>
          </a:xfrm>
        </p:spPr>
      </p:pic>
      <p:sp>
        <p:nvSpPr>
          <p:cNvPr id="4" name="Title 3">
            <a:extLst>
              <a:ext uri="{FF2B5EF4-FFF2-40B4-BE49-F238E27FC236}">
                <a16:creationId xmlns:a16="http://schemas.microsoft.com/office/drawing/2014/main" id="{24C42C44-80FE-4475-922F-2E89BB43B990}"/>
              </a:ext>
            </a:extLst>
          </p:cNvPr>
          <p:cNvSpPr>
            <a:spLocks noGrp="1"/>
          </p:cNvSpPr>
          <p:nvPr>
            <p:ph type="title"/>
          </p:nvPr>
        </p:nvSpPr>
        <p:spPr/>
        <p:txBody>
          <a:bodyPr/>
          <a:lstStyle/>
          <a:p>
            <a:r>
              <a:rPr lang="en-US" dirty="0"/>
              <a:t>Cancel False Peaks Before Processing Signals</a:t>
            </a:r>
          </a:p>
        </p:txBody>
      </p:sp>
      <p:pic>
        <p:nvPicPr>
          <p:cNvPr id="7" name="Picture 6">
            <a:extLst>
              <a:ext uri="{FF2B5EF4-FFF2-40B4-BE49-F238E27FC236}">
                <a16:creationId xmlns:a16="http://schemas.microsoft.com/office/drawing/2014/main" id="{97B66758-062C-4DD7-AD13-2B3805F034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29364" y="6176963"/>
            <a:ext cx="1362636" cy="726688"/>
          </a:xfrm>
          <a:prstGeom prst="rect">
            <a:avLst/>
          </a:prstGeom>
        </p:spPr>
      </p:pic>
    </p:spTree>
    <p:extLst>
      <p:ext uri="{BB962C8B-B14F-4D97-AF65-F5344CB8AC3E}">
        <p14:creationId xmlns:p14="http://schemas.microsoft.com/office/powerpoint/2010/main" val="6060961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8CF6B54-23AC-4DDF-A6F5-4F8F9CCDCB70}"/>
              </a:ext>
            </a:extLst>
          </p:cNvPr>
          <p:cNvSpPr>
            <a:spLocks noGrp="1"/>
          </p:cNvSpPr>
          <p:nvPr>
            <p:ph sz="half" idx="1"/>
          </p:nvPr>
        </p:nvSpPr>
        <p:spPr>
          <a:xfrm>
            <a:off x="2481941" y="2085031"/>
            <a:ext cx="3648893" cy="4252369"/>
          </a:xfrm>
        </p:spPr>
        <p:txBody>
          <a:bodyPr/>
          <a:lstStyle/>
          <a:p>
            <a:r>
              <a:rPr lang="en-US" sz="2000" dirty="0"/>
              <a:t>5</a:t>
            </a:r>
            <a:r>
              <a:rPr lang="en-US" sz="2000" baseline="30000" dirty="0"/>
              <a:t>th</a:t>
            </a:r>
            <a:r>
              <a:rPr lang="en-US" sz="2000" dirty="0"/>
              <a:t> Percentile</a:t>
            </a:r>
          </a:p>
          <a:p>
            <a:r>
              <a:rPr lang="en-US" sz="2000" dirty="0"/>
              <a:t>25</a:t>
            </a:r>
            <a:r>
              <a:rPr lang="en-US" sz="2000" baseline="30000" dirty="0"/>
              <a:t>th</a:t>
            </a:r>
            <a:r>
              <a:rPr lang="en-US" sz="2000" dirty="0"/>
              <a:t> Percentile</a:t>
            </a:r>
          </a:p>
          <a:p>
            <a:r>
              <a:rPr lang="en-US" sz="2000" dirty="0"/>
              <a:t>75</a:t>
            </a:r>
            <a:r>
              <a:rPr lang="en-US" sz="2000" baseline="30000" dirty="0"/>
              <a:t>th</a:t>
            </a:r>
            <a:r>
              <a:rPr lang="en-US" sz="2000" dirty="0"/>
              <a:t> Percentile</a:t>
            </a:r>
          </a:p>
          <a:p>
            <a:r>
              <a:rPr lang="en-US" sz="2000" dirty="0"/>
              <a:t>95</a:t>
            </a:r>
            <a:r>
              <a:rPr lang="en-US" sz="2000" baseline="30000" dirty="0"/>
              <a:t>th</a:t>
            </a:r>
            <a:r>
              <a:rPr lang="en-US" sz="2000" dirty="0"/>
              <a:t> Percentile</a:t>
            </a:r>
          </a:p>
          <a:p>
            <a:r>
              <a:rPr lang="en-US" sz="2000" dirty="0"/>
              <a:t>Median</a:t>
            </a:r>
          </a:p>
          <a:p>
            <a:r>
              <a:rPr lang="en-US" sz="2000" dirty="0"/>
              <a:t>Mean</a:t>
            </a:r>
          </a:p>
          <a:p>
            <a:r>
              <a:rPr lang="en-US" sz="2000" dirty="0"/>
              <a:t>Standard Deviation</a:t>
            </a:r>
          </a:p>
          <a:p>
            <a:r>
              <a:rPr lang="en-US" sz="2000" dirty="0"/>
              <a:t>Variance</a:t>
            </a:r>
          </a:p>
          <a:p>
            <a:r>
              <a:rPr lang="en-US" sz="2000" dirty="0"/>
              <a:t>Root Mean Square</a:t>
            </a:r>
            <a:endParaRPr lang="en-US" dirty="0"/>
          </a:p>
        </p:txBody>
      </p:sp>
      <p:sp>
        <p:nvSpPr>
          <p:cNvPr id="5" name="Content Placeholder 4">
            <a:extLst>
              <a:ext uri="{FF2B5EF4-FFF2-40B4-BE49-F238E27FC236}">
                <a16:creationId xmlns:a16="http://schemas.microsoft.com/office/drawing/2014/main" id="{BC6022D3-E7B6-4522-8BD2-909C376D7C39}"/>
              </a:ext>
            </a:extLst>
          </p:cNvPr>
          <p:cNvSpPr>
            <a:spLocks noGrp="1"/>
          </p:cNvSpPr>
          <p:nvPr>
            <p:ph sz="half" idx="2"/>
          </p:nvPr>
        </p:nvSpPr>
        <p:spPr>
          <a:xfrm>
            <a:off x="5834741" y="2085031"/>
            <a:ext cx="4537166" cy="4252370"/>
          </a:xfrm>
        </p:spPr>
        <p:txBody>
          <a:bodyPr/>
          <a:lstStyle/>
          <a:p>
            <a:r>
              <a:rPr lang="en-US" sz="2000" dirty="0"/>
              <a:t>Entropy</a:t>
            </a:r>
          </a:p>
          <a:p>
            <a:r>
              <a:rPr lang="en-US" sz="2000" dirty="0"/>
              <a:t>Number of Zero Crossings</a:t>
            </a:r>
          </a:p>
          <a:p>
            <a:r>
              <a:rPr lang="en-US" sz="2000" dirty="0"/>
              <a:t>Number of Mean Crossings</a:t>
            </a:r>
          </a:p>
          <a:p>
            <a:r>
              <a:rPr lang="en-US" sz="2000" dirty="0"/>
              <a:t>Minimum Peak Height</a:t>
            </a:r>
          </a:p>
          <a:p>
            <a:r>
              <a:rPr lang="en-US" sz="2000" dirty="0"/>
              <a:t>Maximum Peak Height</a:t>
            </a:r>
          </a:p>
          <a:p>
            <a:r>
              <a:rPr lang="en-US" sz="2000" dirty="0"/>
              <a:t>Minimum Peak Width</a:t>
            </a:r>
          </a:p>
          <a:p>
            <a:r>
              <a:rPr lang="en-US" sz="2000" dirty="0"/>
              <a:t>Maximum Peak Width</a:t>
            </a:r>
          </a:p>
          <a:p>
            <a:r>
              <a:rPr lang="en-US" sz="2000" dirty="0"/>
              <a:t>Number of Detected Peaks</a:t>
            </a:r>
          </a:p>
          <a:p>
            <a:r>
              <a:rPr lang="en-US" sz="2000" dirty="0"/>
              <a:t>Number of True Peaks</a:t>
            </a:r>
          </a:p>
        </p:txBody>
      </p:sp>
      <p:sp>
        <p:nvSpPr>
          <p:cNvPr id="2" name="Title 1">
            <a:extLst>
              <a:ext uri="{FF2B5EF4-FFF2-40B4-BE49-F238E27FC236}">
                <a16:creationId xmlns:a16="http://schemas.microsoft.com/office/drawing/2014/main" id="{3A293DF9-F588-49D3-AA09-F81A7DA792A9}"/>
              </a:ext>
            </a:extLst>
          </p:cNvPr>
          <p:cNvSpPr>
            <a:spLocks noGrp="1"/>
          </p:cNvSpPr>
          <p:nvPr>
            <p:ph type="title"/>
          </p:nvPr>
        </p:nvSpPr>
        <p:spPr/>
        <p:txBody>
          <a:bodyPr/>
          <a:lstStyle/>
          <a:p>
            <a:r>
              <a:rPr lang="en-US" dirty="0"/>
              <a:t>Perform Feature Extraction on Signal</a:t>
            </a:r>
          </a:p>
        </p:txBody>
      </p:sp>
      <p:pic>
        <p:nvPicPr>
          <p:cNvPr id="4" name="Picture 3">
            <a:extLst>
              <a:ext uri="{FF2B5EF4-FFF2-40B4-BE49-F238E27FC236}">
                <a16:creationId xmlns:a16="http://schemas.microsoft.com/office/drawing/2014/main" id="{B3941583-B629-460A-8494-E808B8E6F0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29364" y="6176963"/>
            <a:ext cx="1362636" cy="726688"/>
          </a:xfrm>
          <a:prstGeom prst="rect">
            <a:avLst/>
          </a:prstGeom>
        </p:spPr>
      </p:pic>
      <p:sp>
        <p:nvSpPr>
          <p:cNvPr id="6" name="Rectangle 5">
            <a:extLst>
              <a:ext uri="{FF2B5EF4-FFF2-40B4-BE49-F238E27FC236}">
                <a16:creationId xmlns:a16="http://schemas.microsoft.com/office/drawing/2014/main" id="{75CAC6A2-BDC9-4793-AB88-BA3E8F227338}"/>
              </a:ext>
            </a:extLst>
          </p:cNvPr>
          <p:cNvSpPr/>
          <p:nvPr/>
        </p:nvSpPr>
        <p:spPr>
          <a:xfrm>
            <a:off x="590754" y="1114696"/>
            <a:ext cx="10991646" cy="830997"/>
          </a:xfrm>
          <a:prstGeom prst="rect">
            <a:avLst/>
          </a:prstGeom>
        </p:spPr>
        <p:txBody>
          <a:bodyPr wrap="square">
            <a:spAutoFit/>
          </a:bodyPr>
          <a:lstStyle/>
          <a:p>
            <a:r>
              <a:rPr lang="en-US" sz="2400" dirty="0">
                <a:solidFill>
                  <a:srgbClr val="2F2F2F"/>
                </a:solidFill>
                <a:latin typeface="Arial" panose="020B0604020202020204" pitchFamily="34" charset="0"/>
                <a:cs typeface="Arial" panose="020B0604020202020204" pitchFamily="34" charset="0"/>
              </a:rPr>
              <a:t>Process the PD-Probable Region of the De-Trended, De-Noised Signal and Build a Feature Table to be used as Input to Machine Learning Models.</a:t>
            </a:r>
          </a:p>
        </p:txBody>
      </p:sp>
    </p:spTree>
    <p:extLst>
      <p:ext uri="{BB962C8B-B14F-4D97-AF65-F5344CB8AC3E}">
        <p14:creationId xmlns:p14="http://schemas.microsoft.com/office/powerpoint/2010/main" val="34676873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7A8C4B4-3CC7-4F5D-B760-CA9B9C88084B}"/>
              </a:ext>
            </a:extLst>
          </p:cNvPr>
          <p:cNvSpPr>
            <a:spLocks noGrp="1"/>
          </p:cNvSpPr>
          <p:nvPr>
            <p:ph type="title"/>
          </p:nvPr>
        </p:nvSpPr>
        <p:spPr/>
        <p:txBody>
          <a:bodyPr/>
          <a:lstStyle/>
          <a:p>
            <a:r>
              <a:rPr lang="en-US" dirty="0"/>
              <a:t>Feature Data Exploration</a:t>
            </a:r>
          </a:p>
        </p:txBody>
      </p:sp>
      <p:sp>
        <p:nvSpPr>
          <p:cNvPr id="5" name="Content Placeholder 4">
            <a:extLst>
              <a:ext uri="{FF2B5EF4-FFF2-40B4-BE49-F238E27FC236}">
                <a16:creationId xmlns:a16="http://schemas.microsoft.com/office/drawing/2014/main" id="{E2A7FC94-5DCB-4C83-B8B1-322B747CACB2}"/>
              </a:ext>
            </a:extLst>
          </p:cNvPr>
          <p:cNvSpPr>
            <a:spLocks noGrp="1"/>
          </p:cNvSpPr>
          <p:nvPr>
            <p:ph idx="1"/>
          </p:nvPr>
        </p:nvSpPr>
        <p:spPr/>
        <p:txBody>
          <a:bodyPr/>
          <a:lstStyle/>
          <a:p>
            <a:endParaRPr lang="en-US" dirty="0"/>
          </a:p>
        </p:txBody>
      </p:sp>
      <p:sp>
        <p:nvSpPr>
          <p:cNvPr id="6" name="Rectangle 5">
            <a:extLst>
              <a:ext uri="{FF2B5EF4-FFF2-40B4-BE49-F238E27FC236}">
                <a16:creationId xmlns:a16="http://schemas.microsoft.com/office/drawing/2014/main" id="{7B2B0E19-5A68-46EE-A9AF-40F6A618F10A}"/>
              </a:ext>
            </a:extLst>
          </p:cNvPr>
          <p:cNvSpPr/>
          <p:nvPr/>
        </p:nvSpPr>
        <p:spPr>
          <a:xfrm>
            <a:off x="1607206" y="2340649"/>
            <a:ext cx="8977587" cy="2585323"/>
          </a:xfrm>
          <a:prstGeom prst="rect">
            <a:avLst/>
          </a:prstGeom>
          <a:noFill/>
        </p:spPr>
        <p:txBody>
          <a:bodyPr wrap="none" lIns="91440" tIns="45720" rIns="91440" bIns="45720">
            <a:spAutoFit/>
          </a:bodyPr>
          <a:lstStyle/>
          <a:p>
            <a:pPr algn="ctr"/>
            <a:r>
              <a:rPr lang="en-US" sz="5400" b="1" cap="none" spc="0" dirty="0">
                <a:ln w="22225">
                  <a:solidFill>
                    <a:schemeClr val="accent2"/>
                  </a:solidFill>
                  <a:prstDash val="solid"/>
                </a:ln>
                <a:solidFill>
                  <a:schemeClr val="accent2">
                    <a:lumMod val="40000"/>
                    <a:lumOff val="60000"/>
                  </a:schemeClr>
                </a:solidFill>
                <a:effectLst/>
              </a:rPr>
              <a:t>To Do</a:t>
            </a:r>
          </a:p>
          <a:p>
            <a:pPr algn="ctr"/>
            <a:endParaRPr lang="en-US" sz="5400" b="1" dirty="0">
              <a:ln w="22225">
                <a:solidFill>
                  <a:schemeClr val="accent2"/>
                </a:solidFill>
                <a:prstDash val="solid"/>
              </a:ln>
              <a:solidFill>
                <a:schemeClr val="accent2">
                  <a:lumMod val="40000"/>
                  <a:lumOff val="60000"/>
                </a:schemeClr>
              </a:solidFill>
            </a:endParaRPr>
          </a:p>
          <a:p>
            <a:pPr algn="ctr"/>
            <a:r>
              <a:rPr lang="en-US" sz="5400" b="1" cap="none" spc="0" dirty="0">
                <a:ln w="22225">
                  <a:solidFill>
                    <a:schemeClr val="accent2"/>
                  </a:solidFill>
                  <a:prstDash val="solid"/>
                </a:ln>
                <a:solidFill>
                  <a:schemeClr val="accent2">
                    <a:lumMod val="40000"/>
                    <a:lumOff val="60000"/>
                  </a:schemeClr>
                </a:solidFill>
                <a:effectLst/>
              </a:rPr>
              <a:t>Add Once Extraction Complete</a:t>
            </a:r>
          </a:p>
        </p:txBody>
      </p:sp>
      <p:pic>
        <p:nvPicPr>
          <p:cNvPr id="7" name="Picture 6">
            <a:extLst>
              <a:ext uri="{FF2B5EF4-FFF2-40B4-BE49-F238E27FC236}">
                <a16:creationId xmlns:a16="http://schemas.microsoft.com/office/drawing/2014/main" id="{F1F4F1DC-3D78-4E47-BEA7-71FE69296D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29364" y="6176963"/>
            <a:ext cx="1362636" cy="726688"/>
          </a:xfrm>
          <a:prstGeom prst="rect">
            <a:avLst/>
          </a:prstGeom>
        </p:spPr>
      </p:pic>
    </p:spTree>
    <p:extLst>
      <p:ext uri="{BB962C8B-B14F-4D97-AF65-F5344CB8AC3E}">
        <p14:creationId xmlns:p14="http://schemas.microsoft.com/office/powerpoint/2010/main" val="40037035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D6EA42-DE74-4E67-A396-A68A5AE1AD43}"/>
              </a:ext>
            </a:extLst>
          </p:cNvPr>
          <p:cNvSpPr>
            <a:spLocks noGrp="1"/>
          </p:cNvSpPr>
          <p:nvPr>
            <p:ph type="title"/>
          </p:nvPr>
        </p:nvSpPr>
        <p:spPr/>
        <p:txBody>
          <a:bodyPr/>
          <a:lstStyle/>
          <a:p>
            <a:r>
              <a:rPr lang="en-US" dirty="0"/>
              <a:t>Prototype Binary Classification Models</a:t>
            </a:r>
          </a:p>
        </p:txBody>
      </p:sp>
      <p:sp>
        <p:nvSpPr>
          <p:cNvPr id="3" name="Content Placeholder 2">
            <a:extLst>
              <a:ext uri="{FF2B5EF4-FFF2-40B4-BE49-F238E27FC236}">
                <a16:creationId xmlns:a16="http://schemas.microsoft.com/office/drawing/2014/main" id="{D525FBFD-2FA4-4D3B-99F2-42E3C44EC5A5}"/>
              </a:ext>
            </a:extLst>
          </p:cNvPr>
          <p:cNvSpPr>
            <a:spLocks noGrp="1"/>
          </p:cNvSpPr>
          <p:nvPr>
            <p:ph idx="1"/>
          </p:nvPr>
        </p:nvSpPr>
        <p:spPr/>
        <p:txBody>
          <a:bodyPr/>
          <a:lstStyle/>
          <a:p>
            <a:pPr marL="0" indent="0">
              <a:buNone/>
            </a:pPr>
            <a:r>
              <a:rPr lang="en-US" dirty="0"/>
              <a:t>At the root of the task is building a Machine Learning model capable of binary classification and this also equally adept at handling unbalanced classes.</a:t>
            </a:r>
            <a:br>
              <a:rPr lang="en-US" dirty="0"/>
            </a:br>
            <a:endParaRPr lang="en-US" dirty="0"/>
          </a:p>
          <a:p>
            <a:r>
              <a:rPr lang="en-US" dirty="0"/>
              <a:t>k-Nearest Neighbors (k-NN)</a:t>
            </a:r>
          </a:p>
          <a:p>
            <a:pPr lvl="1"/>
            <a:r>
              <a:rPr lang="en-US" dirty="0"/>
              <a:t>Simple implementation and quick execution</a:t>
            </a:r>
          </a:p>
          <a:p>
            <a:r>
              <a:rPr lang="en-US" dirty="0"/>
              <a:t>Support Vector Machines (SVM)</a:t>
            </a:r>
          </a:p>
          <a:p>
            <a:pPr lvl="1"/>
            <a:r>
              <a:rPr lang="en-US" dirty="0"/>
              <a:t>Simple implementation and quick execution</a:t>
            </a:r>
          </a:p>
          <a:p>
            <a:r>
              <a:rPr lang="en-US" dirty="0"/>
              <a:t>Random Forest Decision Trees (RF)</a:t>
            </a:r>
          </a:p>
          <a:p>
            <a:pPr lvl="1"/>
            <a:r>
              <a:rPr lang="en-US" dirty="0"/>
              <a:t>Fairly simple implementation, regarded for handling unbalanced data</a:t>
            </a:r>
          </a:p>
          <a:p>
            <a:r>
              <a:rPr lang="en-US" dirty="0"/>
              <a:t>Light Gradient Boosting Framework (</a:t>
            </a:r>
            <a:r>
              <a:rPr lang="en-US" dirty="0" err="1"/>
              <a:t>LightGBM</a:t>
            </a:r>
            <a:r>
              <a:rPr lang="en-US" dirty="0"/>
              <a:t>)</a:t>
            </a:r>
          </a:p>
          <a:p>
            <a:pPr lvl="1"/>
            <a:r>
              <a:rPr lang="en-US" dirty="0"/>
              <a:t>Complex tuning options, distributed, and highly regarded for handling unbalanced data</a:t>
            </a:r>
          </a:p>
          <a:p>
            <a:pPr lvl="1"/>
            <a:r>
              <a:rPr lang="en-US" dirty="0"/>
              <a:t>In the binary classification case, returns the probability that a sample belongs to the positive class.</a:t>
            </a:r>
          </a:p>
        </p:txBody>
      </p:sp>
      <p:pic>
        <p:nvPicPr>
          <p:cNvPr id="4" name="Picture 3">
            <a:extLst>
              <a:ext uri="{FF2B5EF4-FFF2-40B4-BE49-F238E27FC236}">
                <a16:creationId xmlns:a16="http://schemas.microsoft.com/office/drawing/2014/main" id="{E99B8B01-D381-42CB-924E-DC2B0A3CD4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29364" y="6176963"/>
            <a:ext cx="1362636" cy="726688"/>
          </a:xfrm>
          <a:prstGeom prst="rect">
            <a:avLst/>
          </a:prstGeom>
        </p:spPr>
      </p:pic>
    </p:spTree>
    <p:extLst>
      <p:ext uri="{BB962C8B-B14F-4D97-AF65-F5344CB8AC3E}">
        <p14:creationId xmlns:p14="http://schemas.microsoft.com/office/powerpoint/2010/main" val="39189568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E0741B-D271-4214-85E0-DC7BD44E9F5E}"/>
              </a:ext>
            </a:extLst>
          </p:cNvPr>
          <p:cNvSpPr>
            <a:spLocks noGrp="1"/>
          </p:cNvSpPr>
          <p:nvPr>
            <p:ph type="title"/>
          </p:nvPr>
        </p:nvSpPr>
        <p:spPr/>
        <p:txBody>
          <a:bodyPr/>
          <a:lstStyle/>
          <a:p>
            <a:r>
              <a:rPr lang="en-US" dirty="0"/>
              <a:t>Evaluate Model Performance with MCC</a:t>
            </a:r>
          </a:p>
        </p:txBody>
      </p:sp>
      <p:sp>
        <p:nvSpPr>
          <p:cNvPr id="3" name="Content Placeholder 2">
            <a:extLst>
              <a:ext uri="{FF2B5EF4-FFF2-40B4-BE49-F238E27FC236}">
                <a16:creationId xmlns:a16="http://schemas.microsoft.com/office/drawing/2014/main" id="{163B1B22-775E-46C0-9FA9-5ACAC502F87C}"/>
              </a:ext>
            </a:extLst>
          </p:cNvPr>
          <p:cNvSpPr>
            <a:spLocks noGrp="1"/>
          </p:cNvSpPr>
          <p:nvPr>
            <p:ph idx="1"/>
          </p:nvPr>
        </p:nvSpPr>
        <p:spPr/>
        <p:txBody>
          <a:bodyPr/>
          <a:lstStyle/>
          <a:p>
            <a:r>
              <a:rPr lang="en-US" dirty="0"/>
              <a:t>Submissions are evaluated using Matthews Correlation Coefficient (MCC) between the predicted and observed response. The MCC is given by:</a:t>
            </a:r>
            <a:br>
              <a:rPr lang="en-US" dirty="0"/>
            </a:br>
            <a:br>
              <a:rPr lang="en-US" dirty="0"/>
            </a:br>
            <a:br>
              <a:rPr lang="en-US" dirty="0"/>
            </a:br>
            <a:br>
              <a:rPr lang="en-US" dirty="0"/>
            </a:br>
            <a:br>
              <a:rPr lang="en-US" dirty="0"/>
            </a:br>
            <a:br>
              <a:rPr lang="en-US" dirty="0"/>
            </a:br>
            <a:r>
              <a:rPr lang="en-US" dirty="0"/>
              <a:t>where TP is the number of true positives, TN the number of true negatives, FP the number of false positives, and FN the number of false negatives.</a:t>
            </a:r>
          </a:p>
          <a:p>
            <a:endParaRPr lang="en-US" dirty="0"/>
          </a:p>
          <a:p>
            <a:r>
              <a:rPr lang="en-US" dirty="0"/>
              <a:t>Matthews Correlation Coefficient is an apt metric to assess a binary classification model, especially one with a highly unbalanced class where metrics like accuracy, precision, and recall don’t adequately capture the effectiveness of a model.</a:t>
            </a:r>
          </a:p>
        </p:txBody>
      </p: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FC9ABF4F-92F0-4A4C-92EF-5B99E0C9F1D0}"/>
                  </a:ext>
                </a:extLst>
              </p:cNvPr>
              <p:cNvSpPr/>
              <p:nvPr/>
            </p:nvSpPr>
            <p:spPr>
              <a:xfrm>
                <a:off x="2452214" y="2002181"/>
                <a:ext cx="7287572" cy="964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𝑀𝐶𝐶</m:t>
                      </m:r>
                      <m:r>
                        <a:rPr lang="en-US" sz="2400" i="0">
                          <a:latin typeface="Cambria Math" panose="02040503050406030204" pitchFamily="18" charset="0"/>
                        </a:rPr>
                        <m:t>= </m:t>
                      </m:r>
                      <m:f>
                        <m:fPr>
                          <m:ctrlPr>
                            <a:rPr lang="en-US" sz="2400" i="1">
                              <a:latin typeface="Cambria Math" panose="02040503050406030204" pitchFamily="18" charset="0"/>
                            </a:rPr>
                          </m:ctrlPr>
                        </m:fPr>
                        <m:num>
                          <m:d>
                            <m:dPr>
                              <m:ctrlPr>
                                <a:rPr lang="en-US" sz="2400" i="1">
                                  <a:latin typeface="Cambria Math" panose="02040503050406030204" pitchFamily="18" charset="0"/>
                                </a:rPr>
                              </m:ctrlPr>
                            </m:dPr>
                            <m:e>
                              <m:r>
                                <a:rPr lang="en-US" sz="2400" i="1">
                                  <a:latin typeface="Cambria Math" panose="02040503050406030204" pitchFamily="18" charset="0"/>
                                </a:rPr>
                                <m:t>𝑇𝑃</m:t>
                              </m:r>
                              <m:r>
                                <a:rPr lang="en-US" sz="2400" i="0">
                                  <a:latin typeface="Cambria Math" panose="02040503050406030204" pitchFamily="18" charset="0"/>
                                </a:rPr>
                                <m:t>∗</m:t>
                              </m:r>
                              <m:r>
                                <a:rPr lang="en-US" sz="2400" i="1">
                                  <a:latin typeface="Cambria Math" panose="02040503050406030204" pitchFamily="18" charset="0"/>
                                </a:rPr>
                                <m:t>𝑇𝑁</m:t>
                              </m:r>
                            </m:e>
                          </m:d>
                          <m:r>
                            <a:rPr lang="en-US" sz="2400" i="0">
                              <a:latin typeface="Cambria Math" panose="02040503050406030204" pitchFamily="18" charset="0"/>
                            </a:rPr>
                            <m:t>−</m:t>
                          </m:r>
                          <m:d>
                            <m:dPr>
                              <m:ctrlPr>
                                <a:rPr lang="en-US" sz="2400" i="1">
                                  <a:latin typeface="Cambria Math" panose="02040503050406030204" pitchFamily="18" charset="0"/>
                                </a:rPr>
                              </m:ctrlPr>
                            </m:dPr>
                            <m:e>
                              <m:r>
                                <a:rPr lang="en-US" sz="2400" i="1">
                                  <a:latin typeface="Cambria Math" panose="02040503050406030204" pitchFamily="18" charset="0"/>
                                </a:rPr>
                                <m:t>𝐹𝑃</m:t>
                              </m:r>
                              <m:r>
                                <a:rPr lang="en-US" sz="2400" i="0">
                                  <a:latin typeface="Cambria Math" panose="02040503050406030204" pitchFamily="18" charset="0"/>
                                </a:rPr>
                                <m:t>∗</m:t>
                              </m:r>
                              <m:r>
                                <a:rPr lang="en-US" sz="2400" i="1">
                                  <a:latin typeface="Cambria Math" panose="02040503050406030204" pitchFamily="18" charset="0"/>
                                </a:rPr>
                                <m:t>𝐹𝑁</m:t>
                              </m:r>
                            </m:e>
                          </m:d>
                        </m:num>
                        <m:den>
                          <m:rad>
                            <m:radPr>
                              <m:degHide m:val="on"/>
                              <m:ctrlPr>
                                <a:rPr lang="en-US" sz="2400" i="1">
                                  <a:latin typeface="Cambria Math" panose="02040503050406030204" pitchFamily="18" charset="0"/>
                                </a:rPr>
                              </m:ctrlPr>
                            </m:radPr>
                            <m:deg/>
                            <m:e>
                              <m:d>
                                <m:dPr>
                                  <m:ctrlPr>
                                    <a:rPr lang="en-US" sz="2400" i="1">
                                      <a:latin typeface="Cambria Math" panose="02040503050406030204" pitchFamily="18" charset="0"/>
                                    </a:rPr>
                                  </m:ctrlPr>
                                </m:dPr>
                                <m:e>
                                  <m:r>
                                    <a:rPr lang="en-US" sz="2400" i="1">
                                      <a:latin typeface="Cambria Math" panose="02040503050406030204" pitchFamily="18" charset="0"/>
                                    </a:rPr>
                                    <m:t>𝑇𝑃</m:t>
                                  </m:r>
                                  <m:r>
                                    <a:rPr lang="en-US" sz="2400" i="0">
                                      <a:latin typeface="Cambria Math" panose="02040503050406030204" pitchFamily="18" charset="0"/>
                                    </a:rPr>
                                    <m:t>+</m:t>
                                  </m:r>
                                  <m:r>
                                    <a:rPr lang="en-US" sz="2400" i="1">
                                      <a:latin typeface="Cambria Math" panose="02040503050406030204" pitchFamily="18" charset="0"/>
                                    </a:rPr>
                                    <m:t>𝐹𝑃</m:t>
                                  </m:r>
                                </m:e>
                              </m:d>
                              <m:d>
                                <m:dPr>
                                  <m:ctrlPr>
                                    <a:rPr lang="en-US" sz="2400" i="1">
                                      <a:latin typeface="Cambria Math" panose="02040503050406030204" pitchFamily="18" charset="0"/>
                                    </a:rPr>
                                  </m:ctrlPr>
                                </m:dPr>
                                <m:e>
                                  <m:r>
                                    <a:rPr lang="en-US" sz="2400" i="1">
                                      <a:latin typeface="Cambria Math" panose="02040503050406030204" pitchFamily="18" charset="0"/>
                                    </a:rPr>
                                    <m:t>𝑇𝑃</m:t>
                                  </m:r>
                                  <m:r>
                                    <a:rPr lang="en-US" sz="2400" i="0">
                                      <a:latin typeface="Cambria Math" panose="02040503050406030204" pitchFamily="18" charset="0"/>
                                    </a:rPr>
                                    <m:t>+</m:t>
                                  </m:r>
                                  <m:r>
                                    <a:rPr lang="en-US" sz="2400" i="1">
                                      <a:latin typeface="Cambria Math" panose="02040503050406030204" pitchFamily="18" charset="0"/>
                                    </a:rPr>
                                    <m:t>𝐹𝑁</m:t>
                                  </m:r>
                                </m:e>
                              </m:d>
                              <m:d>
                                <m:dPr>
                                  <m:ctrlPr>
                                    <a:rPr lang="en-US" sz="2400" i="1">
                                      <a:latin typeface="Cambria Math" panose="02040503050406030204" pitchFamily="18" charset="0"/>
                                    </a:rPr>
                                  </m:ctrlPr>
                                </m:dPr>
                                <m:e>
                                  <m:r>
                                    <a:rPr lang="en-US" sz="2400" i="1">
                                      <a:latin typeface="Cambria Math" panose="02040503050406030204" pitchFamily="18" charset="0"/>
                                    </a:rPr>
                                    <m:t>𝑇𝑁</m:t>
                                  </m:r>
                                  <m:r>
                                    <a:rPr lang="en-US" sz="2400" i="0">
                                      <a:latin typeface="Cambria Math" panose="02040503050406030204" pitchFamily="18" charset="0"/>
                                    </a:rPr>
                                    <m:t>+</m:t>
                                  </m:r>
                                  <m:r>
                                    <a:rPr lang="en-US" sz="2400" i="1">
                                      <a:latin typeface="Cambria Math" panose="02040503050406030204" pitchFamily="18" charset="0"/>
                                    </a:rPr>
                                    <m:t>𝐹𝑃</m:t>
                                  </m:r>
                                </m:e>
                              </m:d>
                              <m:d>
                                <m:dPr>
                                  <m:ctrlPr>
                                    <a:rPr lang="en-US" sz="2400" i="1">
                                      <a:latin typeface="Cambria Math" panose="02040503050406030204" pitchFamily="18" charset="0"/>
                                    </a:rPr>
                                  </m:ctrlPr>
                                </m:dPr>
                                <m:e>
                                  <m:r>
                                    <a:rPr lang="en-US" sz="2400" i="1">
                                      <a:latin typeface="Cambria Math" panose="02040503050406030204" pitchFamily="18" charset="0"/>
                                    </a:rPr>
                                    <m:t>𝑇𝑁</m:t>
                                  </m:r>
                                  <m:r>
                                    <a:rPr lang="en-US" sz="2400" i="0">
                                      <a:latin typeface="Cambria Math" panose="02040503050406030204" pitchFamily="18" charset="0"/>
                                    </a:rPr>
                                    <m:t>+</m:t>
                                  </m:r>
                                  <m:r>
                                    <a:rPr lang="en-US" sz="2400" i="1">
                                      <a:latin typeface="Cambria Math" panose="02040503050406030204" pitchFamily="18" charset="0"/>
                                    </a:rPr>
                                    <m:t>𝐹𝑁</m:t>
                                  </m:r>
                                </m:e>
                              </m:d>
                            </m:e>
                          </m:rad>
                        </m:den>
                      </m:f>
                    </m:oMath>
                  </m:oMathPara>
                </a14:m>
                <a:endParaRPr lang="en-US" sz="2400" dirty="0"/>
              </a:p>
            </p:txBody>
          </p:sp>
        </mc:Choice>
        <mc:Fallback xmlns="">
          <p:sp>
            <p:nvSpPr>
              <p:cNvPr id="4" name="Rectangle 3">
                <a:extLst>
                  <a:ext uri="{FF2B5EF4-FFF2-40B4-BE49-F238E27FC236}">
                    <a16:creationId xmlns:a16="http://schemas.microsoft.com/office/drawing/2014/main" id="{FC9ABF4F-92F0-4A4C-92EF-5B99E0C9F1D0}"/>
                  </a:ext>
                </a:extLst>
              </p:cNvPr>
              <p:cNvSpPr>
                <a:spLocks noRot="1" noChangeAspect="1" noMove="1" noResize="1" noEditPoints="1" noAdjustHandles="1" noChangeArrowheads="1" noChangeShapeType="1" noTextEdit="1"/>
              </p:cNvSpPr>
              <p:nvPr/>
            </p:nvSpPr>
            <p:spPr>
              <a:xfrm>
                <a:off x="2452214" y="2002181"/>
                <a:ext cx="7287572" cy="964110"/>
              </a:xfrm>
              <a:prstGeom prst="rect">
                <a:avLst/>
              </a:prstGeom>
              <a:blipFill>
                <a:blip r:embed="rId3"/>
                <a:stretch>
                  <a:fillRect/>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7A71E023-56F8-480C-BFFE-1B7A2AC7F82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29364" y="6176963"/>
            <a:ext cx="1362636" cy="726688"/>
          </a:xfrm>
          <a:prstGeom prst="rect">
            <a:avLst/>
          </a:prstGeom>
        </p:spPr>
      </p:pic>
    </p:spTree>
    <p:extLst>
      <p:ext uri="{BB962C8B-B14F-4D97-AF65-F5344CB8AC3E}">
        <p14:creationId xmlns:p14="http://schemas.microsoft.com/office/powerpoint/2010/main" val="40261166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6F7159-EA1E-4A67-AAB0-348626D20472}"/>
              </a:ext>
            </a:extLst>
          </p:cNvPr>
          <p:cNvSpPr>
            <a:spLocks noGrp="1"/>
          </p:cNvSpPr>
          <p:nvPr>
            <p:ph type="title"/>
          </p:nvPr>
        </p:nvSpPr>
        <p:spPr/>
        <p:txBody>
          <a:bodyPr/>
          <a:lstStyle/>
          <a:p>
            <a:r>
              <a:rPr lang="en-US" dirty="0"/>
              <a:t>Challenge: Partial Discharge Fault Detection</a:t>
            </a:r>
          </a:p>
        </p:txBody>
      </p:sp>
      <p:sp>
        <p:nvSpPr>
          <p:cNvPr id="3" name="Content Placeholder 2">
            <a:extLst>
              <a:ext uri="{FF2B5EF4-FFF2-40B4-BE49-F238E27FC236}">
                <a16:creationId xmlns:a16="http://schemas.microsoft.com/office/drawing/2014/main" id="{9AD5F8DE-A67D-4EE4-B9B9-E01711C430F8}"/>
              </a:ext>
            </a:extLst>
          </p:cNvPr>
          <p:cNvSpPr>
            <a:spLocks noGrp="1"/>
          </p:cNvSpPr>
          <p:nvPr>
            <p:ph idx="1"/>
          </p:nvPr>
        </p:nvSpPr>
        <p:spPr>
          <a:xfrm>
            <a:off x="358140" y="1323703"/>
            <a:ext cx="11506200" cy="4853260"/>
          </a:xfrm>
        </p:spPr>
        <p:txBody>
          <a:bodyPr/>
          <a:lstStyle/>
          <a:p>
            <a:r>
              <a:rPr lang="en-US" dirty="0"/>
              <a:t>Overhead power lines run for hundreds of miles to supply power to cities. These great distances make it expensive to manually inspect the lines for </a:t>
            </a:r>
            <a:r>
              <a:rPr lang="en-US" dirty="0">
                <a:solidFill>
                  <a:srgbClr val="3E849E"/>
                </a:solidFill>
              </a:rPr>
              <a:t>damage that doesn't immediately lead to a power outage </a:t>
            </a:r>
            <a:r>
              <a:rPr lang="en-US" dirty="0"/>
              <a:t>(like tree branches falling on lines). </a:t>
            </a:r>
          </a:p>
          <a:p>
            <a:r>
              <a:rPr lang="en-US" dirty="0"/>
              <a:t>These modes of damage lead to a </a:t>
            </a:r>
            <a:r>
              <a:rPr lang="en-US" dirty="0">
                <a:solidFill>
                  <a:srgbClr val="3E849E"/>
                </a:solidFill>
              </a:rPr>
              <a:t>phenomenon known as partial discharge </a:t>
            </a:r>
            <a:r>
              <a:rPr lang="en-US" dirty="0"/>
              <a:t>— an electrical discharge which does not bridge the electrodes between an insulation system completely. </a:t>
            </a:r>
          </a:p>
          <a:p>
            <a:r>
              <a:rPr lang="en-US" dirty="0"/>
              <a:t>Partial discharges slowly damage the power line, so </a:t>
            </a:r>
            <a:r>
              <a:rPr lang="en-US" dirty="0">
                <a:solidFill>
                  <a:srgbClr val="3E849E"/>
                </a:solidFill>
              </a:rPr>
              <a:t>left unrepaired they will eventually lead to a power outage or start a fire</a:t>
            </a:r>
            <a:r>
              <a:rPr lang="en-US" dirty="0"/>
              <a:t>.</a:t>
            </a:r>
          </a:p>
          <a:p>
            <a:r>
              <a:rPr lang="en-US" dirty="0"/>
              <a:t>The challenge is to detect partial discharge patterns in signals acquired from these power lines with a new meter designed at the ENET Centre at VŠB. Effective classifiers using this data will make it possible to continuously monitor power lines for faults – helping to </a:t>
            </a:r>
            <a:r>
              <a:rPr lang="en-US" dirty="0">
                <a:solidFill>
                  <a:srgbClr val="3E849E"/>
                </a:solidFill>
              </a:rPr>
              <a:t>reduce maintenance costs and prevent power outages</a:t>
            </a:r>
            <a:r>
              <a:rPr lang="en-US" dirty="0"/>
              <a:t>.</a:t>
            </a:r>
          </a:p>
          <a:p>
            <a:pPr marL="0" indent="0">
              <a:buNone/>
            </a:pPr>
            <a:endParaRPr lang="en-US" dirty="0"/>
          </a:p>
        </p:txBody>
      </p:sp>
      <p:pic>
        <p:nvPicPr>
          <p:cNvPr id="4" name="Picture 3">
            <a:extLst>
              <a:ext uri="{FF2B5EF4-FFF2-40B4-BE49-F238E27FC236}">
                <a16:creationId xmlns:a16="http://schemas.microsoft.com/office/drawing/2014/main" id="{5ABE0992-6A28-499A-94B1-DEB64908F4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29364" y="6176963"/>
            <a:ext cx="1362636" cy="726688"/>
          </a:xfrm>
          <a:prstGeom prst="rect">
            <a:avLst/>
          </a:prstGeom>
        </p:spPr>
      </p:pic>
    </p:spTree>
    <p:extLst>
      <p:ext uri="{BB962C8B-B14F-4D97-AF65-F5344CB8AC3E}">
        <p14:creationId xmlns:p14="http://schemas.microsoft.com/office/powerpoint/2010/main" val="40966327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A3D5EE-A3BC-481A-9B87-FF2D7C4D4FCE}"/>
              </a:ext>
            </a:extLst>
          </p:cNvPr>
          <p:cNvSpPr>
            <a:spLocks noGrp="1"/>
          </p:cNvSpPr>
          <p:nvPr>
            <p:ph type="title"/>
          </p:nvPr>
        </p:nvSpPr>
        <p:spPr/>
        <p:txBody>
          <a:bodyPr/>
          <a:lstStyle/>
          <a:p>
            <a:r>
              <a:rPr lang="en-US" dirty="0"/>
              <a:t>Preliminary Results</a:t>
            </a:r>
          </a:p>
        </p:txBody>
      </p:sp>
      <p:sp>
        <p:nvSpPr>
          <p:cNvPr id="3" name="Content Placeholder 2">
            <a:extLst>
              <a:ext uri="{FF2B5EF4-FFF2-40B4-BE49-F238E27FC236}">
                <a16:creationId xmlns:a16="http://schemas.microsoft.com/office/drawing/2014/main" id="{B8D998D2-A60F-4407-AB50-A22EDAC1A37B}"/>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76B297C8-FF08-4979-B641-C4313692D0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29364" y="6176963"/>
            <a:ext cx="1362636" cy="726688"/>
          </a:xfrm>
          <a:prstGeom prst="rect">
            <a:avLst/>
          </a:prstGeom>
        </p:spPr>
      </p:pic>
      <p:sp>
        <p:nvSpPr>
          <p:cNvPr id="6" name="Rectangle 5">
            <a:extLst>
              <a:ext uri="{FF2B5EF4-FFF2-40B4-BE49-F238E27FC236}">
                <a16:creationId xmlns:a16="http://schemas.microsoft.com/office/drawing/2014/main" id="{DE19E1E4-7F20-4478-84E5-00F9FBCE941A}"/>
              </a:ext>
            </a:extLst>
          </p:cNvPr>
          <p:cNvSpPr/>
          <p:nvPr/>
        </p:nvSpPr>
        <p:spPr>
          <a:xfrm>
            <a:off x="1019866" y="2340649"/>
            <a:ext cx="10152267" cy="3416320"/>
          </a:xfrm>
          <a:prstGeom prst="rect">
            <a:avLst/>
          </a:prstGeom>
          <a:noFill/>
        </p:spPr>
        <p:txBody>
          <a:bodyPr wrap="none" lIns="91440" tIns="45720" rIns="91440" bIns="45720">
            <a:spAutoFit/>
          </a:bodyPr>
          <a:lstStyle/>
          <a:p>
            <a:pPr algn="ctr"/>
            <a:r>
              <a:rPr lang="en-US" sz="5400" b="1" cap="none" spc="0" dirty="0">
                <a:ln w="22225">
                  <a:solidFill>
                    <a:schemeClr val="accent2"/>
                  </a:solidFill>
                  <a:prstDash val="solid"/>
                </a:ln>
                <a:solidFill>
                  <a:schemeClr val="accent2">
                    <a:lumMod val="40000"/>
                    <a:lumOff val="60000"/>
                  </a:schemeClr>
                </a:solidFill>
                <a:effectLst/>
              </a:rPr>
              <a:t>To Do</a:t>
            </a:r>
          </a:p>
          <a:p>
            <a:pPr algn="ctr"/>
            <a:endParaRPr lang="en-US" sz="5400" b="1" dirty="0">
              <a:ln w="22225">
                <a:solidFill>
                  <a:schemeClr val="accent2"/>
                </a:solidFill>
                <a:prstDash val="solid"/>
              </a:ln>
              <a:solidFill>
                <a:schemeClr val="accent2">
                  <a:lumMod val="40000"/>
                  <a:lumOff val="60000"/>
                </a:schemeClr>
              </a:solidFill>
            </a:endParaRPr>
          </a:p>
          <a:p>
            <a:pPr algn="ctr"/>
            <a:r>
              <a:rPr lang="en-US" sz="5400" b="1" cap="none" spc="0" dirty="0">
                <a:ln w="22225">
                  <a:solidFill>
                    <a:schemeClr val="accent2"/>
                  </a:solidFill>
                  <a:prstDash val="solid"/>
                </a:ln>
                <a:solidFill>
                  <a:schemeClr val="accent2">
                    <a:lumMod val="40000"/>
                    <a:lumOff val="60000"/>
                  </a:schemeClr>
                </a:solidFill>
                <a:effectLst/>
              </a:rPr>
              <a:t>Add Once Extraction Complete</a:t>
            </a:r>
          </a:p>
          <a:p>
            <a:pPr algn="ctr"/>
            <a:r>
              <a:rPr lang="en-US" sz="5400" b="1" dirty="0">
                <a:ln w="22225">
                  <a:solidFill>
                    <a:schemeClr val="accent2"/>
                  </a:solidFill>
                  <a:prstDash val="solid"/>
                </a:ln>
                <a:solidFill>
                  <a:schemeClr val="accent2">
                    <a:lumMod val="40000"/>
                    <a:lumOff val="60000"/>
                  </a:schemeClr>
                </a:solidFill>
              </a:rPr>
              <a:t>Train and Run Models in Notebook</a:t>
            </a:r>
            <a:endParaRPr lang="en-US" sz="5400" b="1" cap="none" spc="0" dirty="0">
              <a:ln w="22225">
                <a:solidFill>
                  <a:schemeClr val="accent2"/>
                </a:solidFill>
                <a:prstDash val="solid"/>
              </a:ln>
              <a:solidFill>
                <a:schemeClr val="accent2">
                  <a:lumMod val="40000"/>
                  <a:lumOff val="60000"/>
                </a:schemeClr>
              </a:solidFill>
              <a:effectLst/>
            </a:endParaRPr>
          </a:p>
        </p:txBody>
      </p:sp>
    </p:spTree>
    <p:extLst>
      <p:ext uri="{BB962C8B-B14F-4D97-AF65-F5344CB8AC3E}">
        <p14:creationId xmlns:p14="http://schemas.microsoft.com/office/powerpoint/2010/main" val="90780503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72FCD6EB-F130-4901-AF6A-98895555E654}"/>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358775" y="1848729"/>
            <a:ext cx="5661025" cy="3407211"/>
          </a:xfrm>
        </p:spPr>
      </p:pic>
      <p:pic>
        <p:nvPicPr>
          <p:cNvPr id="10" name="Content Placeholder 9">
            <a:extLst>
              <a:ext uri="{FF2B5EF4-FFF2-40B4-BE49-F238E27FC236}">
                <a16:creationId xmlns:a16="http://schemas.microsoft.com/office/drawing/2014/main" id="{6ACB14E9-61F8-49D4-BDDF-08326B8D28FE}"/>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6172200" y="1848729"/>
            <a:ext cx="5661025" cy="3407211"/>
          </a:xfrm>
        </p:spPr>
      </p:pic>
      <p:sp>
        <p:nvSpPr>
          <p:cNvPr id="4" name="Title 3">
            <a:extLst>
              <a:ext uri="{FF2B5EF4-FFF2-40B4-BE49-F238E27FC236}">
                <a16:creationId xmlns:a16="http://schemas.microsoft.com/office/drawing/2014/main" id="{F82C2A84-F426-416B-A244-E722AC1D3B97}"/>
              </a:ext>
            </a:extLst>
          </p:cNvPr>
          <p:cNvSpPr>
            <a:spLocks noGrp="1"/>
          </p:cNvSpPr>
          <p:nvPr>
            <p:ph type="title"/>
          </p:nvPr>
        </p:nvSpPr>
        <p:spPr/>
        <p:txBody>
          <a:bodyPr/>
          <a:lstStyle/>
          <a:p>
            <a:r>
              <a:rPr lang="en-US" dirty="0"/>
              <a:t>Use Monte Carlo Analysis to Set Thresholds</a:t>
            </a:r>
          </a:p>
        </p:txBody>
      </p:sp>
      <p:sp>
        <p:nvSpPr>
          <p:cNvPr id="11" name="Rectangle 10">
            <a:extLst>
              <a:ext uri="{FF2B5EF4-FFF2-40B4-BE49-F238E27FC236}">
                <a16:creationId xmlns:a16="http://schemas.microsoft.com/office/drawing/2014/main" id="{2EE6B88A-BCC0-49B6-BCC4-A0BEE42A4C35}"/>
              </a:ext>
            </a:extLst>
          </p:cNvPr>
          <p:cNvSpPr/>
          <p:nvPr/>
        </p:nvSpPr>
        <p:spPr>
          <a:xfrm>
            <a:off x="478971" y="1071768"/>
            <a:ext cx="11286309"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Perform Monte Carlo trials that vary the </a:t>
            </a:r>
            <a:r>
              <a:rPr lang="en-US" dirty="0" err="1">
                <a:latin typeface="Consolas" panose="020B0609020204030204" pitchFamily="49" charset="0"/>
              </a:rPr>
              <a:t>random_state</a:t>
            </a:r>
            <a:r>
              <a:rPr lang="en-US" dirty="0">
                <a:latin typeface="Consolas" panose="020B0609020204030204" pitchFamily="49" charset="0"/>
              </a:rPr>
              <a:t> </a:t>
            </a:r>
            <a:r>
              <a:rPr lang="en-US" dirty="0">
                <a:latin typeface="Arial" panose="020B0604020202020204" pitchFamily="34" charset="0"/>
                <a:cs typeface="Arial" panose="020B0604020202020204" pitchFamily="34" charset="0"/>
              </a:rPr>
              <a:t>and </a:t>
            </a:r>
            <a:r>
              <a:rPr lang="en-US" dirty="0" err="1">
                <a:latin typeface="Consolas" panose="020B0609020204030204" pitchFamily="49" charset="0"/>
                <a:cs typeface="Arial" panose="020B0604020202020204" pitchFamily="34" charset="0"/>
              </a:rPr>
              <a:t>test_size</a:t>
            </a:r>
            <a:r>
              <a:rPr lang="en-US" dirty="0">
                <a:latin typeface="Consolas" panose="020B0609020204030204" pitchFamily="49" charset="0"/>
                <a:cs typeface="Arial" panose="020B0604020202020204" pitchFamily="34" charset="0"/>
              </a:rPr>
              <a:t> </a:t>
            </a:r>
            <a:r>
              <a:rPr lang="en-US" dirty="0">
                <a:latin typeface="Arial" panose="020B0604020202020204" pitchFamily="34" charset="0"/>
                <a:cs typeface="Arial" panose="020B0604020202020204" pitchFamily="34" charset="0"/>
              </a:rPr>
              <a:t>parameters in </a:t>
            </a:r>
            <a:r>
              <a:rPr lang="en-US" dirty="0" err="1">
                <a:latin typeface="Arial" panose="020B0604020202020204" pitchFamily="34" charset="0"/>
                <a:cs typeface="Arial" panose="020B0604020202020204" pitchFamily="34" charset="0"/>
              </a:rPr>
              <a:t>sklearn’s</a:t>
            </a:r>
            <a:r>
              <a:rPr lang="en-US" dirty="0">
                <a:latin typeface="Arial" panose="020B0604020202020204" pitchFamily="34" charset="0"/>
                <a:cs typeface="Arial" panose="020B0604020202020204" pitchFamily="34" charset="0"/>
              </a:rPr>
              <a:t> </a:t>
            </a:r>
            <a:r>
              <a:rPr lang="en-US" dirty="0" err="1">
                <a:latin typeface="Consolas" panose="020B0609020204030204" pitchFamily="49" charset="0"/>
              </a:rPr>
              <a:t>train_test_split</a:t>
            </a:r>
            <a:r>
              <a:rPr lang="en-US" dirty="0">
                <a:latin typeface="Consolas" panose="020B0609020204030204" pitchFamily="49" charset="0"/>
              </a:rPr>
              <a:t> </a:t>
            </a:r>
            <a:r>
              <a:rPr lang="en-US" dirty="0">
                <a:latin typeface="Arial" panose="020B0604020202020204" pitchFamily="34" charset="0"/>
                <a:cs typeface="Arial" panose="020B0604020202020204" pitchFamily="34" charset="0"/>
              </a:rPr>
              <a:t>function and assess the impact of different thresholds on performance.</a:t>
            </a:r>
          </a:p>
        </p:txBody>
      </p:sp>
      <p:sp>
        <p:nvSpPr>
          <p:cNvPr id="12" name="Rectangle 11">
            <a:extLst>
              <a:ext uri="{FF2B5EF4-FFF2-40B4-BE49-F238E27FC236}">
                <a16:creationId xmlns:a16="http://schemas.microsoft.com/office/drawing/2014/main" id="{E67D079E-9D79-4BC9-9217-C211FF8BBA12}"/>
              </a:ext>
            </a:extLst>
          </p:cNvPr>
          <p:cNvSpPr/>
          <p:nvPr/>
        </p:nvSpPr>
        <p:spPr>
          <a:xfrm>
            <a:off x="478971" y="5486100"/>
            <a:ext cx="1135425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goal is to find and set thresholds for Peak Detection and Fault Classification that routinely yield higher Matthews Correlation Coefficient scores and are robust to varied divisions of the training data.</a:t>
            </a:r>
          </a:p>
        </p:txBody>
      </p:sp>
      <p:pic>
        <p:nvPicPr>
          <p:cNvPr id="13" name="Picture 12">
            <a:extLst>
              <a:ext uri="{FF2B5EF4-FFF2-40B4-BE49-F238E27FC236}">
                <a16:creationId xmlns:a16="http://schemas.microsoft.com/office/drawing/2014/main" id="{212EE653-71E4-4B27-BE2A-97F17105BAC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829364" y="6176963"/>
            <a:ext cx="1362636" cy="726688"/>
          </a:xfrm>
          <a:prstGeom prst="rect">
            <a:avLst/>
          </a:prstGeom>
        </p:spPr>
      </p:pic>
    </p:spTree>
    <p:extLst>
      <p:ext uri="{BB962C8B-B14F-4D97-AF65-F5344CB8AC3E}">
        <p14:creationId xmlns:p14="http://schemas.microsoft.com/office/powerpoint/2010/main" val="39988167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E2D327-F200-44A1-83FD-F31AA484C876}"/>
              </a:ext>
            </a:extLst>
          </p:cNvPr>
          <p:cNvSpPr>
            <a:spLocks noGrp="1"/>
          </p:cNvSpPr>
          <p:nvPr>
            <p:ph type="title"/>
          </p:nvPr>
        </p:nvSpPr>
        <p:spPr/>
        <p:txBody>
          <a:bodyPr/>
          <a:lstStyle/>
          <a:p>
            <a:r>
              <a:rPr lang="en-US" dirty="0"/>
              <a:t>Tuning  </a:t>
            </a:r>
            <a:r>
              <a:rPr lang="en-US" dirty="0" err="1"/>
              <a:t>LightGBM</a:t>
            </a:r>
            <a:r>
              <a:rPr lang="en-US" dirty="0"/>
              <a:t> for Unbalanced Data</a:t>
            </a:r>
          </a:p>
        </p:txBody>
      </p:sp>
      <p:sp>
        <p:nvSpPr>
          <p:cNvPr id="3" name="Content Placeholder 2">
            <a:extLst>
              <a:ext uri="{FF2B5EF4-FFF2-40B4-BE49-F238E27FC236}">
                <a16:creationId xmlns:a16="http://schemas.microsoft.com/office/drawing/2014/main" id="{7AECF934-9892-4A47-B1A2-472C132CF2A2}"/>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EF268DE2-C786-443B-AC61-A8B2349702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29364" y="6176963"/>
            <a:ext cx="1362636" cy="726688"/>
          </a:xfrm>
          <a:prstGeom prst="rect">
            <a:avLst/>
          </a:prstGeom>
        </p:spPr>
      </p:pic>
      <p:sp>
        <p:nvSpPr>
          <p:cNvPr id="5" name="Rectangle 4">
            <a:extLst>
              <a:ext uri="{FF2B5EF4-FFF2-40B4-BE49-F238E27FC236}">
                <a16:creationId xmlns:a16="http://schemas.microsoft.com/office/drawing/2014/main" id="{2ACA5C36-9E84-4A53-BAA4-22221086837B}"/>
              </a:ext>
            </a:extLst>
          </p:cNvPr>
          <p:cNvSpPr/>
          <p:nvPr/>
        </p:nvSpPr>
        <p:spPr>
          <a:xfrm>
            <a:off x="4013830" y="2340649"/>
            <a:ext cx="4164345" cy="2585323"/>
          </a:xfrm>
          <a:prstGeom prst="rect">
            <a:avLst/>
          </a:prstGeom>
          <a:noFill/>
        </p:spPr>
        <p:txBody>
          <a:bodyPr wrap="none" lIns="91440" tIns="45720" rIns="91440" bIns="45720">
            <a:spAutoFit/>
          </a:bodyPr>
          <a:lstStyle/>
          <a:p>
            <a:pPr algn="ctr"/>
            <a:r>
              <a:rPr lang="en-US" sz="5400" b="1" cap="none" spc="0" dirty="0">
                <a:ln w="22225">
                  <a:solidFill>
                    <a:schemeClr val="accent2"/>
                  </a:solidFill>
                  <a:prstDash val="solid"/>
                </a:ln>
                <a:solidFill>
                  <a:schemeClr val="accent2">
                    <a:lumMod val="40000"/>
                    <a:lumOff val="60000"/>
                  </a:schemeClr>
                </a:solidFill>
                <a:effectLst/>
              </a:rPr>
              <a:t>To Do</a:t>
            </a:r>
          </a:p>
          <a:p>
            <a:pPr algn="ctr"/>
            <a:endParaRPr lang="en-US" sz="5400" b="1" dirty="0">
              <a:ln w="22225">
                <a:solidFill>
                  <a:schemeClr val="accent2"/>
                </a:solidFill>
                <a:prstDash val="solid"/>
              </a:ln>
              <a:solidFill>
                <a:schemeClr val="accent2">
                  <a:lumMod val="40000"/>
                  <a:lumOff val="60000"/>
                </a:schemeClr>
              </a:solidFill>
            </a:endParaRPr>
          </a:p>
          <a:p>
            <a:pPr algn="ctr"/>
            <a:r>
              <a:rPr lang="en-US" sz="5400" b="1" cap="none" spc="0" dirty="0">
                <a:ln w="22225">
                  <a:solidFill>
                    <a:schemeClr val="accent2"/>
                  </a:solidFill>
                  <a:prstDash val="solid"/>
                </a:ln>
                <a:solidFill>
                  <a:schemeClr val="accent2">
                    <a:lumMod val="40000"/>
                    <a:lumOff val="60000"/>
                  </a:schemeClr>
                </a:solidFill>
                <a:effectLst/>
              </a:rPr>
              <a:t>LGBM Params</a:t>
            </a:r>
          </a:p>
        </p:txBody>
      </p:sp>
    </p:spTree>
    <p:extLst>
      <p:ext uri="{BB962C8B-B14F-4D97-AF65-F5344CB8AC3E}">
        <p14:creationId xmlns:p14="http://schemas.microsoft.com/office/powerpoint/2010/main" val="262185091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4812DA-D212-4375-AD54-78E7ECD805D5}"/>
              </a:ext>
            </a:extLst>
          </p:cNvPr>
          <p:cNvSpPr>
            <a:spLocks noGrp="1"/>
          </p:cNvSpPr>
          <p:nvPr>
            <p:ph type="title"/>
          </p:nvPr>
        </p:nvSpPr>
        <p:spPr/>
        <p:txBody>
          <a:bodyPr/>
          <a:lstStyle/>
          <a:p>
            <a:r>
              <a:rPr lang="en-US" dirty="0"/>
              <a:t>Project Results</a:t>
            </a:r>
          </a:p>
        </p:txBody>
      </p:sp>
      <p:sp>
        <p:nvSpPr>
          <p:cNvPr id="3" name="Content Placeholder 2">
            <a:extLst>
              <a:ext uri="{FF2B5EF4-FFF2-40B4-BE49-F238E27FC236}">
                <a16:creationId xmlns:a16="http://schemas.microsoft.com/office/drawing/2014/main" id="{9368B5E7-6D10-4586-8DDB-A41EE35784E1}"/>
              </a:ext>
            </a:extLst>
          </p:cNvPr>
          <p:cNvSpPr>
            <a:spLocks noGrp="1"/>
          </p:cNvSpPr>
          <p:nvPr>
            <p:ph idx="1"/>
          </p:nvPr>
        </p:nvSpPr>
        <p:spPr/>
        <p:txBody>
          <a:bodyPr/>
          <a:lstStyle/>
          <a:p>
            <a:r>
              <a:rPr lang="en-US" dirty="0"/>
              <a:t>Kaggle Leaderboard</a:t>
            </a:r>
          </a:p>
        </p:txBody>
      </p:sp>
      <p:pic>
        <p:nvPicPr>
          <p:cNvPr id="4" name="Picture 3">
            <a:extLst>
              <a:ext uri="{FF2B5EF4-FFF2-40B4-BE49-F238E27FC236}">
                <a16:creationId xmlns:a16="http://schemas.microsoft.com/office/drawing/2014/main" id="{23858501-7D82-458A-87DE-45648E61C5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29364" y="6176963"/>
            <a:ext cx="1362636" cy="726688"/>
          </a:xfrm>
          <a:prstGeom prst="rect">
            <a:avLst/>
          </a:prstGeom>
        </p:spPr>
      </p:pic>
      <p:sp>
        <p:nvSpPr>
          <p:cNvPr id="5" name="Rectangle 4">
            <a:extLst>
              <a:ext uri="{FF2B5EF4-FFF2-40B4-BE49-F238E27FC236}">
                <a16:creationId xmlns:a16="http://schemas.microsoft.com/office/drawing/2014/main" id="{7D3A9A85-439C-413C-9AF3-7233DAD71F2A}"/>
              </a:ext>
            </a:extLst>
          </p:cNvPr>
          <p:cNvSpPr/>
          <p:nvPr/>
        </p:nvSpPr>
        <p:spPr>
          <a:xfrm>
            <a:off x="2047845" y="2340649"/>
            <a:ext cx="8096319" cy="2585323"/>
          </a:xfrm>
          <a:prstGeom prst="rect">
            <a:avLst/>
          </a:prstGeom>
          <a:noFill/>
        </p:spPr>
        <p:txBody>
          <a:bodyPr wrap="none" lIns="91440" tIns="45720" rIns="91440" bIns="45720">
            <a:spAutoFit/>
          </a:bodyPr>
          <a:lstStyle/>
          <a:p>
            <a:pPr algn="ctr"/>
            <a:r>
              <a:rPr lang="en-US" sz="5400" b="1" cap="none" spc="0" dirty="0">
                <a:ln w="22225">
                  <a:solidFill>
                    <a:schemeClr val="accent2"/>
                  </a:solidFill>
                  <a:prstDash val="solid"/>
                </a:ln>
                <a:solidFill>
                  <a:schemeClr val="accent2">
                    <a:lumMod val="40000"/>
                    <a:lumOff val="60000"/>
                  </a:schemeClr>
                </a:solidFill>
                <a:effectLst/>
              </a:rPr>
              <a:t>To Do</a:t>
            </a:r>
          </a:p>
          <a:p>
            <a:pPr algn="ctr"/>
            <a:endParaRPr lang="en-US" sz="5400" b="1" dirty="0">
              <a:ln w="22225">
                <a:solidFill>
                  <a:schemeClr val="accent2"/>
                </a:solidFill>
                <a:prstDash val="solid"/>
              </a:ln>
              <a:solidFill>
                <a:schemeClr val="accent2">
                  <a:lumMod val="40000"/>
                  <a:lumOff val="60000"/>
                </a:schemeClr>
              </a:solidFill>
            </a:endParaRPr>
          </a:p>
          <a:p>
            <a:pPr algn="ctr"/>
            <a:r>
              <a:rPr lang="en-US" sz="5400" b="1" cap="none" spc="0" dirty="0">
                <a:ln w="22225">
                  <a:solidFill>
                    <a:schemeClr val="accent2"/>
                  </a:solidFill>
                  <a:prstDash val="solid"/>
                </a:ln>
                <a:solidFill>
                  <a:schemeClr val="accent2">
                    <a:lumMod val="40000"/>
                    <a:lumOff val="60000"/>
                  </a:schemeClr>
                </a:solidFill>
                <a:effectLst/>
              </a:rPr>
              <a:t>Kaggle Leaderboard Results</a:t>
            </a:r>
          </a:p>
        </p:txBody>
      </p:sp>
    </p:spTree>
    <p:extLst>
      <p:ext uri="{BB962C8B-B14F-4D97-AF65-F5344CB8AC3E}">
        <p14:creationId xmlns:p14="http://schemas.microsoft.com/office/powerpoint/2010/main" val="416923818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02B894-EAC1-4817-B338-C97F6EC6DC41}"/>
              </a:ext>
            </a:extLst>
          </p:cNvPr>
          <p:cNvSpPr>
            <a:spLocks noGrp="1"/>
          </p:cNvSpPr>
          <p:nvPr>
            <p:ph type="title"/>
          </p:nvPr>
        </p:nvSpPr>
        <p:spPr/>
        <p:txBody>
          <a:bodyPr/>
          <a:lstStyle/>
          <a:p>
            <a:r>
              <a:rPr lang="en-US" dirty="0"/>
              <a:t>Conclusions</a:t>
            </a:r>
          </a:p>
        </p:txBody>
      </p:sp>
      <p:sp>
        <p:nvSpPr>
          <p:cNvPr id="3" name="Content Placeholder 2">
            <a:extLst>
              <a:ext uri="{FF2B5EF4-FFF2-40B4-BE49-F238E27FC236}">
                <a16:creationId xmlns:a16="http://schemas.microsoft.com/office/drawing/2014/main" id="{E44948A3-7D78-40C5-932C-8869C725519B}"/>
              </a:ext>
            </a:extLst>
          </p:cNvPr>
          <p:cNvSpPr>
            <a:spLocks noGrp="1"/>
          </p:cNvSpPr>
          <p:nvPr>
            <p:ph idx="1"/>
          </p:nvPr>
        </p:nvSpPr>
        <p:spPr/>
        <p:txBody>
          <a:bodyPr/>
          <a:lstStyle/>
          <a:p>
            <a:r>
              <a:rPr lang="en-US" dirty="0"/>
              <a:t>Increased experience with performing signal processing in Python</a:t>
            </a:r>
          </a:p>
          <a:p>
            <a:r>
              <a:rPr lang="en-US" dirty="0"/>
              <a:t>Increased experience with binary classification machine learning tasks where the labeled data is heavily unbalanced </a:t>
            </a:r>
          </a:p>
          <a:p>
            <a:r>
              <a:rPr lang="en-US" dirty="0"/>
              <a:t>Introduction and familiarity with a new (to me) machine learning framework: </a:t>
            </a:r>
            <a:r>
              <a:rPr lang="en-US" dirty="0" err="1"/>
              <a:t>LightGBM</a:t>
            </a:r>
            <a:endParaRPr lang="en-US" dirty="0"/>
          </a:p>
          <a:p>
            <a:endParaRPr lang="en-US" dirty="0"/>
          </a:p>
          <a:p>
            <a:r>
              <a:rPr lang="en-US" dirty="0"/>
              <a:t>At the conclusion of competition, my Kaggle kernel and GitHub repos went public:</a:t>
            </a:r>
          </a:p>
          <a:p>
            <a:pPr lvl="1"/>
            <a:r>
              <a:rPr lang="en-US" dirty="0"/>
              <a:t>Kaggle Kernel: </a:t>
            </a:r>
            <a:r>
              <a:rPr lang="en-US" dirty="0">
                <a:hlinkClick r:id="rId3"/>
              </a:rPr>
              <a:t>https://www.kaggle.com/jeffreyegan/</a:t>
            </a:r>
            <a:endParaRPr lang="en-US" dirty="0"/>
          </a:p>
          <a:p>
            <a:pPr lvl="1"/>
            <a:r>
              <a:rPr lang="en-US" dirty="0"/>
              <a:t>GitHub Repo: </a:t>
            </a:r>
            <a:r>
              <a:rPr lang="en-US" dirty="0">
                <a:hlinkClick r:id="rId4"/>
              </a:rPr>
              <a:t>https://github.com/jeffreyegan/VSB_Power_Line_Fault_Detection</a:t>
            </a:r>
            <a:endParaRPr lang="en-US" dirty="0"/>
          </a:p>
          <a:p>
            <a:pPr lvl="1"/>
            <a:r>
              <a:rPr lang="en-US" dirty="0"/>
              <a:t>Forks welcome!</a:t>
            </a:r>
          </a:p>
        </p:txBody>
      </p:sp>
      <p:pic>
        <p:nvPicPr>
          <p:cNvPr id="4" name="Picture 3">
            <a:extLst>
              <a:ext uri="{FF2B5EF4-FFF2-40B4-BE49-F238E27FC236}">
                <a16:creationId xmlns:a16="http://schemas.microsoft.com/office/drawing/2014/main" id="{E754DF35-7444-4BCD-B3DB-22F32CFF449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829364" y="6176963"/>
            <a:ext cx="1362636" cy="726688"/>
          </a:xfrm>
          <a:prstGeom prst="rect">
            <a:avLst/>
          </a:prstGeom>
        </p:spPr>
      </p:pic>
    </p:spTree>
    <p:extLst>
      <p:ext uri="{BB962C8B-B14F-4D97-AF65-F5344CB8AC3E}">
        <p14:creationId xmlns:p14="http://schemas.microsoft.com/office/powerpoint/2010/main" val="28328327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6DAB71-C21E-479B-BD38-D0DF569F5016}"/>
              </a:ext>
            </a:extLst>
          </p:cNvPr>
          <p:cNvSpPr>
            <a:spLocks noGrp="1"/>
          </p:cNvSpPr>
          <p:nvPr>
            <p:ph type="title"/>
          </p:nvPr>
        </p:nvSpPr>
        <p:spPr/>
        <p:txBody>
          <a:bodyPr/>
          <a:lstStyle/>
          <a:p>
            <a:r>
              <a:rPr lang="en-US" dirty="0"/>
              <a:t>Improvements</a:t>
            </a:r>
          </a:p>
        </p:txBody>
      </p:sp>
      <p:sp>
        <p:nvSpPr>
          <p:cNvPr id="3" name="Content Placeholder 2">
            <a:extLst>
              <a:ext uri="{FF2B5EF4-FFF2-40B4-BE49-F238E27FC236}">
                <a16:creationId xmlns:a16="http://schemas.microsoft.com/office/drawing/2014/main" id="{665499C3-B54F-41F4-B086-AF9102334030}"/>
              </a:ext>
            </a:extLst>
          </p:cNvPr>
          <p:cNvSpPr>
            <a:spLocks noGrp="1"/>
          </p:cNvSpPr>
          <p:nvPr>
            <p:ph idx="1"/>
          </p:nvPr>
        </p:nvSpPr>
        <p:spPr/>
        <p:txBody>
          <a:bodyPr/>
          <a:lstStyle/>
          <a:p>
            <a:endParaRPr lang="en-US" dirty="0"/>
          </a:p>
          <a:p>
            <a:r>
              <a:rPr lang="en-US" dirty="0"/>
              <a:t>While not uniformly true, when a fault is present in one phase, the likelihood of fault present in one or both or the other phases is also quite high.</a:t>
            </a:r>
          </a:p>
          <a:p>
            <a:pPr lvl="1"/>
            <a:r>
              <a:rPr lang="en-US" dirty="0"/>
              <a:t>Implement some logic that weights the probability of detection in the aggregate of the measurement?</a:t>
            </a:r>
          </a:p>
          <a:p>
            <a:pPr lvl="1"/>
            <a:r>
              <a:rPr lang="en-US" dirty="0"/>
              <a:t>How to use this data without introducing bias?</a:t>
            </a:r>
          </a:p>
          <a:p>
            <a:r>
              <a:rPr lang="en-US" dirty="0"/>
              <a:t>At the conclusion of competition, my Kaggle kernel and GitHub repos went public:</a:t>
            </a:r>
          </a:p>
          <a:p>
            <a:pPr lvl="1"/>
            <a:r>
              <a:rPr lang="en-US" dirty="0"/>
              <a:t>Kaggle Kernel: </a:t>
            </a:r>
            <a:r>
              <a:rPr lang="en-US" dirty="0">
                <a:hlinkClick r:id="rId3"/>
              </a:rPr>
              <a:t>https://www.kaggle.com/jeffreyegan/</a:t>
            </a:r>
            <a:endParaRPr lang="en-US" dirty="0"/>
          </a:p>
          <a:p>
            <a:pPr lvl="1"/>
            <a:r>
              <a:rPr lang="en-US" dirty="0"/>
              <a:t>GitHub Repo: </a:t>
            </a:r>
            <a:r>
              <a:rPr lang="en-US" dirty="0">
                <a:hlinkClick r:id="rId4"/>
              </a:rPr>
              <a:t>https://github.com/jeffreyegan/VSB_Power_Line_Fault_Detection</a:t>
            </a:r>
            <a:endParaRPr lang="en-US" dirty="0"/>
          </a:p>
          <a:p>
            <a:pPr lvl="1"/>
            <a:r>
              <a:rPr lang="en-US" dirty="0"/>
              <a:t>Forks welcome! </a:t>
            </a:r>
          </a:p>
        </p:txBody>
      </p:sp>
      <p:pic>
        <p:nvPicPr>
          <p:cNvPr id="4" name="Picture 3">
            <a:extLst>
              <a:ext uri="{FF2B5EF4-FFF2-40B4-BE49-F238E27FC236}">
                <a16:creationId xmlns:a16="http://schemas.microsoft.com/office/drawing/2014/main" id="{60AE1886-5B66-4D20-A3C6-77D901E7C5D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829364" y="6176963"/>
            <a:ext cx="1362636" cy="726688"/>
          </a:xfrm>
          <a:prstGeom prst="rect">
            <a:avLst/>
          </a:prstGeom>
        </p:spPr>
      </p:pic>
    </p:spTree>
    <p:extLst>
      <p:ext uri="{BB962C8B-B14F-4D97-AF65-F5344CB8AC3E}">
        <p14:creationId xmlns:p14="http://schemas.microsoft.com/office/powerpoint/2010/main" val="278593139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08080C-B3F2-4133-AC35-BEF073BAFF71}"/>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9660F4AF-9927-4940-B28A-E582D0DF975A}"/>
              </a:ext>
            </a:extLst>
          </p:cNvPr>
          <p:cNvSpPr>
            <a:spLocks noGrp="1"/>
          </p:cNvSpPr>
          <p:nvPr>
            <p:ph idx="1"/>
          </p:nvPr>
        </p:nvSpPr>
        <p:spPr/>
        <p:txBody>
          <a:bodyPr/>
          <a:lstStyle/>
          <a:p>
            <a:pPr marL="457200" indent="-457200">
              <a:buFont typeface="+mj-lt"/>
              <a:buAutoNum type="arabicPeriod"/>
            </a:pPr>
            <a:r>
              <a:rPr lang="en-US" dirty="0" err="1"/>
              <a:t>Misak</a:t>
            </a:r>
            <a:r>
              <a:rPr lang="en-US" dirty="0"/>
              <a:t>, S., et al. “A Complex Classification Approach of Partial Discharges from Covered Conductors in Real Environment.” </a:t>
            </a:r>
            <a:r>
              <a:rPr lang="en-US" i="1" dirty="0"/>
              <a:t>IEEE Transactions on Dielectrics and Electrical Insulation</a:t>
            </a:r>
            <a:r>
              <a:rPr lang="en-US" dirty="0"/>
              <a:t>, vol. 24, no. 2, 2017, pp. 1097–1104., doi:10.1109/tdei.2017.006135.</a:t>
            </a:r>
          </a:p>
          <a:p>
            <a:pPr marL="457200" indent="-457200">
              <a:buFont typeface="+mj-lt"/>
              <a:buAutoNum type="arabicPeriod"/>
            </a:pPr>
            <a:r>
              <a:rPr lang="en-US" dirty="0" err="1"/>
              <a:t>Vantuch</a:t>
            </a:r>
            <a:r>
              <a:rPr lang="en-US" dirty="0"/>
              <a:t>, Tomas. </a:t>
            </a:r>
            <a:r>
              <a:rPr lang="en-US" i="1" dirty="0"/>
              <a:t>Analysis of Time Series Data</a:t>
            </a:r>
            <a:r>
              <a:rPr lang="en-US" dirty="0"/>
              <a:t>, 2018, dspace.vsb.cz/bitstream/handle/10084/133114/VAN431_FEI_P1807_1801V001_2018.pdf.</a:t>
            </a:r>
          </a:p>
        </p:txBody>
      </p:sp>
      <p:pic>
        <p:nvPicPr>
          <p:cNvPr id="4" name="Picture 3">
            <a:extLst>
              <a:ext uri="{FF2B5EF4-FFF2-40B4-BE49-F238E27FC236}">
                <a16:creationId xmlns:a16="http://schemas.microsoft.com/office/drawing/2014/main" id="{EA9BA920-910C-4B7D-AA95-6658F73430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29364" y="6176963"/>
            <a:ext cx="1362636" cy="726688"/>
          </a:xfrm>
          <a:prstGeom prst="rect">
            <a:avLst/>
          </a:prstGeom>
        </p:spPr>
      </p:pic>
    </p:spTree>
    <p:extLst>
      <p:ext uri="{BB962C8B-B14F-4D97-AF65-F5344CB8AC3E}">
        <p14:creationId xmlns:p14="http://schemas.microsoft.com/office/powerpoint/2010/main" val="36723847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61F399-F316-4EC1-AF57-0D2C5DD91BA5}"/>
              </a:ext>
            </a:extLst>
          </p:cNvPr>
          <p:cNvSpPr>
            <a:spLocks noGrp="1"/>
          </p:cNvSpPr>
          <p:nvPr>
            <p:ph type="title"/>
          </p:nvPr>
        </p:nvSpPr>
        <p:spPr/>
        <p:txBody>
          <a:bodyPr/>
          <a:lstStyle/>
          <a:p>
            <a:r>
              <a:rPr lang="en-US" dirty="0"/>
              <a:t>What’s Next?</a:t>
            </a:r>
          </a:p>
        </p:txBody>
      </p:sp>
      <p:sp>
        <p:nvSpPr>
          <p:cNvPr id="3" name="Content Placeholder 2">
            <a:extLst>
              <a:ext uri="{FF2B5EF4-FFF2-40B4-BE49-F238E27FC236}">
                <a16:creationId xmlns:a16="http://schemas.microsoft.com/office/drawing/2014/main" id="{909B8015-B6C6-40A5-B009-110D3F921F68}"/>
              </a:ext>
            </a:extLst>
          </p:cNvPr>
          <p:cNvSpPr>
            <a:spLocks noGrp="1"/>
          </p:cNvSpPr>
          <p:nvPr>
            <p:ph idx="1"/>
          </p:nvPr>
        </p:nvSpPr>
        <p:spPr>
          <a:xfrm>
            <a:off x="358140" y="1524000"/>
            <a:ext cx="11506200" cy="4652963"/>
          </a:xfrm>
        </p:spPr>
        <p:txBody>
          <a:bodyPr/>
          <a:lstStyle/>
          <a:p>
            <a:r>
              <a:rPr lang="en-US" dirty="0"/>
              <a:t>Predicting Earthquakes for Los Alamos National Labs – Geophysics Group!</a:t>
            </a:r>
          </a:p>
          <a:p>
            <a:endParaRPr lang="en-US" dirty="0"/>
          </a:p>
          <a:p>
            <a:r>
              <a:rPr lang="en-US" dirty="0"/>
              <a:t>Forecasting earthquakes is one of the most important problems in Earth science because of their devastating consequences. Current scientific studies related to earthquake forecasting focus on three key points: when the event will occur, where it will occur, and how large it will be.</a:t>
            </a:r>
          </a:p>
          <a:p>
            <a:r>
              <a:rPr lang="en-US" dirty="0"/>
              <a:t>In this competition, you will address when the earthquake will take place. Specifically, you’ll predict the time remaining before laboratory earthquakes occur from real-time seismic data. </a:t>
            </a:r>
          </a:p>
          <a:p>
            <a:endParaRPr lang="en-US" dirty="0"/>
          </a:p>
          <a:p>
            <a:r>
              <a:rPr lang="en-US" dirty="0">
                <a:hlinkClick r:id="rId3"/>
              </a:rPr>
              <a:t>https://www.kaggle.com/c/LANL-Earthquake-Prediction</a:t>
            </a:r>
            <a:endParaRPr lang="en-US" dirty="0"/>
          </a:p>
          <a:p>
            <a:endParaRPr lang="en-US" dirty="0"/>
          </a:p>
        </p:txBody>
      </p:sp>
      <p:pic>
        <p:nvPicPr>
          <p:cNvPr id="7" name="Picture 6">
            <a:extLst>
              <a:ext uri="{FF2B5EF4-FFF2-40B4-BE49-F238E27FC236}">
                <a16:creationId xmlns:a16="http://schemas.microsoft.com/office/drawing/2014/main" id="{BBB3BB4C-DD16-4BE9-91E5-0D42B172DD07}"/>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026394" y="4835394"/>
            <a:ext cx="2355707" cy="2355707"/>
          </a:xfrm>
          <a:prstGeom prst="rect">
            <a:avLst/>
          </a:prstGeom>
        </p:spPr>
      </p:pic>
    </p:spTree>
    <p:extLst>
      <p:ext uri="{BB962C8B-B14F-4D97-AF65-F5344CB8AC3E}">
        <p14:creationId xmlns:p14="http://schemas.microsoft.com/office/powerpoint/2010/main" val="24015964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9D5F54-1077-4583-81AD-D4E61DDCB402}"/>
              </a:ext>
            </a:extLst>
          </p:cNvPr>
          <p:cNvSpPr>
            <a:spLocks noGrp="1"/>
          </p:cNvSpPr>
          <p:nvPr>
            <p:ph type="title"/>
          </p:nvPr>
        </p:nvSpPr>
        <p:spPr/>
        <p:txBody>
          <a:bodyPr/>
          <a:lstStyle/>
          <a:p>
            <a:r>
              <a:rPr lang="en-US" dirty="0"/>
              <a:t>Examination Reveals Highly Unbalanced Data</a:t>
            </a:r>
          </a:p>
        </p:txBody>
      </p:sp>
      <p:sp>
        <p:nvSpPr>
          <p:cNvPr id="3" name="Content Placeholder 2">
            <a:extLst>
              <a:ext uri="{FF2B5EF4-FFF2-40B4-BE49-F238E27FC236}">
                <a16:creationId xmlns:a16="http://schemas.microsoft.com/office/drawing/2014/main" id="{74201EB1-D6F4-480A-9D4E-92D99B08E2DC}"/>
              </a:ext>
            </a:extLst>
          </p:cNvPr>
          <p:cNvSpPr>
            <a:spLocks noGrp="1"/>
          </p:cNvSpPr>
          <p:nvPr>
            <p:ph idx="1"/>
          </p:nvPr>
        </p:nvSpPr>
        <p:spPr/>
        <p:txBody>
          <a:bodyPr/>
          <a:lstStyle/>
          <a:p>
            <a:r>
              <a:rPr lang="en-US" dirty="0"/>
              <a:t>All Provided Data: Labeled &amp; Unlabeled</a:t>
            </a:r>
          </a:p>
          <a:p>
            <a:pPr lvl="1">
              <a:spcBef>
                <a:spcPts val="1200"/>
              </a:spcBef>
            </a:pPr>
            <a:r>
              <a:rPr lang="en-US" dirty="0"/>
              <a:t>Labeled Training Set: 2,904 Measurements = 8,712 Signals </a:t>
            </a:r>
            <a:r>
              <a:rPr lang="en-US" dirty="0">
                <a:solidFill>
                  <a:srgbClr val="3E849E"/>
                </a:solidFill>
              </a:rPr>
              <a:t>(only 30% of data is labeled)</a:t>
            </a:r>
            <a:endParaRPr lang="en-US" dirty="0"/>
          </a:p>
          <a:p>
            <a:pPr lvl="1">
              <a:spcBef>
                <a:spcPts val="1200"/>
              </a:spcBef>
            </a:pPr>
            <a:r>
              <a:rPr lang="en-US" dirty="0"/>
              <a:t>Unlabeled Test Set: Perform Binary Classification: 6,779 Measurements = 20,337 Signals</a:t>
            </a:r>
          </a:p>
          <a:p>
            <a:pPr lvl="1"/>
            <a:endParaRPr lang="en-US" dirty="0"/>
          </a:p>
          <a:p>
            <a:r>
              <a:rPr lang="en-US" dirty="0"/>
              <a:t>Occurrence of Faults and Non-Faults in Labeled Data</a:t>
            </a:r>
          </a:p>
          <a:p>
            <a:pPr lvl="1">
              <a:spcBef>
                <a:spcPts val="1200"/>
              </a:spcBef>
            </a:pPr>
            <a:r>
              <a:rPr lang="en-US" dirty="0"/>
              <a:t>8187 Signals without Fault, 213 Signals with Fault </a:t>
            </a:r>
            <a:r>
              <a:rPr lang="en-US" dirty="0">
                <a:solidFill>
                  <a:srgbClr val="3E849E"/>
                </a:solidFill>
              </a:rPr>
              <a:t>(only 2.5% of labeled signals have faults!)</a:t>
            </a:r>
          </a:p>
          <a:p>
            <a:pPr lvl="1"/>
            <a:endParaRPr lang="en-US" dirty="0"/>
          </a:p>
          <a:p>
            <a:r>
              <a:rPr lang="en-US" dirty="0"/>
              <a:t>Grouping of Signal Faults per Measurement</a:t>
            </a:r>
          </a:p>
          <a:p>
            <a:pPr lvl="1">
              <a:spcBef>
                <a:spcPts val="1200"/>
              </a:spcBef>
            </a:pPr>
            <a:r>
              <a:rPr lang="en-US" dirty="0"/>
              <a:t>Measurements with no faults present: 2710 (93.3% of measurements exhibit no fault)</a:t>
            </a:r>
          </a:p>
          <a:p>
            <a:pPr lvl="1">
              <a:spcBef>
                <a:spcPts val="1200"/>
              </a:spcBef>
            </a:pPr>
            <a:r>
              <a:rPr lang="en-US" dirty="0"/>
              <a:t>Measurements with fault present in only 1 phase: 19 (9.7% of cases where faults present)</a:t>
            </a:r>
          </a:p>
          <a:p>
            <a:pPr lvl="1">
              <a:spcBef>
                <a:spcPts val="1200"/>
              </a:spcBef>
            </a:pPr>
            <a:r>
              <a:rPr lang="en-US" dirty="0"/>
              <a:t>Measurements with faults present in 2 of 3 phases: 19 (9.7% of cases where faults present)</a:t>
            </a:r>
          </a:p>
          <a:p>
            <a:pPr lvl="1">
              <a:spcBef>
                <a:spcPts val="1200"/>
              </a:spcBef>
            </a:pPr>
            <a:r>
              <a:rPr lang="en-US" dirty="0"/>
              <a:t>Measurements with faults present in all 3 phases: 156 (80.4% of cases where faults present)</a:t>
            </a:r>
          </a:p>
          <a:p>
            <a:endParaRPr lang="en-US" dirty="0"/>
          </a:p>
        </p:txBody>
      </p:sp>
      <p:pic>
        <p:nvPicPr>
          <p:cNvPr id="4" name="Picture 3">
            <a:extLst>
              <a:ext uri="{FF2B5EF4-FFF2-40B4-BE49-F238E27FC236}">
                <a16:creationId xmlns:a16="http://schemas.microsoft.com/office/drawing/2014/main" id="{032E8FE9-4436-4336-B4BA-0254E5EED4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29364" y="6176963"/>
            <a:ext cx="1362636" cy="726688"/>
          </a:xfrm>
          <a:prstGeom prst="rect">
            <a:avLst/>
          </a:prstGeom>
        </p:spPr>
      </p:pic>
    </p:spTree>
    <p:extLst>
      <p:ext uri="{BB962C8B-B14F-4D97-AF65-F5344CB8AC3E}">
        <p14:creationId xmlns:p14="http://schemas.microsoft.com/office/powerpoint/2010/main" val="37983156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593CAF22-1D74-4937-89BA-B90D60F3B095}"/>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358775" y="1278431"/>
            <a:ext cx="5661025" cy="3328585"/>
          </a:xfrm>
        </p:spPr>
      </p:pic>
      <p:pic>
        <p:nvPicPr>
          <p:cNvPr id="9" name="Content Placeholder 8">
            <a:extLst>
              <a:ext uri="{FF2B5EF4-FFF2-40B4-BE49-F238E27FC236}">
                <a16:creationId xmlns:a16="http://schemas.microsoft.com/office/drawing/2014/main" id="{5972C7EB-0976-4405-B88D-9E96AE3F181D}"/>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6172200" y="1278431"/>
            <a:ext cx="5661025" cy="3328585"/>
          </a:xfrm>
        </p:spPr>
      </p:pic>
      <p:sp>
        <p:nvSpPr>
          <p:cNvPr id="2" name="Title 1">
            <a:extLst>
              <a:ext uri="{FF2B5EF4-FFF2-40B4-BE49-F238E27FC236}">
                <a16:creationId xmlns:a16="http://schemas.microsoft.com/office/drawing/2014/main" id="{665DB8BE-F379-4C37-87DD-30DE42DFB010}"/>
              </a:ext>
            </a:extLst>
          </p:cNvPr>
          <p:cNvSpPr>
            <a:spLocks noGrp="1"/>
          </p:cNvSpPr>
          <p:nvPr>
            <p:ph type="title"/>
          </p:nvPr>
        </p:nvSpPr>
        <p:spPr/>
        <p:txBody>
          <a:bodyPr/>
          <a:lstStyle/>
          <a:p>
            <a:r>
              <a:rPr lang="en-US" dirty="0"/>
              <a:t>Sample Measurements with 3 Phase Signals</a:t>
            </a:r>
          </a:p>
        </p:txBody>
      </p:sp>
      <p:sp>
        <p:nvSpPr>
          <p:cNvPr id="10" name="Rectangle 9">
            <a:extLst>
              <a:ext uri="{FF2B5EF4-FFF2-40B4-BE49-F238E27FC236}">
                <a16:creationId xmlns:a16="http://schemas.microsoft.com/office/drawing/2014/main" id="{206B3364-E9D2-448E-BAC5-4372748633B9}"/>
              </a:ext>
            </a:extLst>
          </p:cNvPr>
          <p:cNvSpPr/>
          <p:nvPr/>
        </p:nvSpPr>
        <p:spPr>
          <a:xfrm>
            <a:off x="693040" y="4674948"/>
            <a:ext cx="11140185" cy="1287532"/>
          </a:xfrm>
          <a:prstGeom prst="rect">
            <a:avLst/>
          </a:prstGeom>
        </p:spPr>
        <p:txBody>
          <a:bodyPr wrap="square">
            <a:spAutoFit/>
          </a:bodyPr>
          <a:lstStyle/>
          <a:p>
            <a:pPr>
              <a:lnSpc>
                <a:spcPct val="150000"/>
              </a:lnSpc>
            </a:pPr>
            <a:r>
              <a:rPr lang="en-US" dirty="0">
                <a:latin typeface="Arial" panose="020B0604020202020204" pitchFamily="34" charset="0"/>
                <a:cs typeface="Arial" panose="020B0604020202020204" pitchFamily="34" charset="0"/>
              </a:rPr>
              <a:t>Each signal (phase) contains 800,000 measurements of a power line’s voltage, taken over 20 milliseconds.</a:t>
            </a:r>
          </a:p>
          <a:p>
            <a:pPr>
              <a:lnSpc>
                <a:spcPct val="150000"/>
              </a:lnSpc>
            </a:pPr>
            <a:r>
              <a:rPr lang="en-US" dirty="0">
                <a:latin typeface="Arial" panose="020B0604020202020204" pitchFamily="34" charset="0"/>
                <a:cs typeface="Arial" panose="020B0604020202020204" pitchFamily="34" charset="0"/>
              </a:rPr>
              <a:t>For signal processing, that means each signal data set has a sample rate of 40 million samples per second.</a:t>
            </a:r>
          </a:p>
          <a:p>
            <a:pPr>
              <a:lnSpc>
                <a:spcPct val="150000"/>
              </a:lnSpc>
            </a:pPr>
            <a:r>
              <a:rPr lang="en-US" dirty="0">
                <a:latin typeface="Arial" panose="020B0604020202020204" pitchFamily="34" charset="0"/>
                <a:cs typeface="Arial" panose="020B0604020202020204" pitchFamily="34" charset="0"/>
              </a:rPr>
              <a:t>The underlying electric grid operates at 50Hz, this means each signal covers a single complete grid cycle.</a:t>
            </a:r>
          </a:p>
        </p:txBody>
      </p:sp>
      <p:pic>
        <p:nvPicPr>
          <p:cNvPr id="11" name="Picture 10">
            <a:extLst>
              <a:ext uri="{FF2B5EF4-FFF2-40B4-BE49-F238E27FC236}">
                <a16:creationId xmlns:a16="http://schemas.microsoft.com/office/drawing/2014/main" id="{37BF8CAB-7167-41C3-BFD8-74BC6F0DECD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829364" y="6176963"/>
            <a:ext cx="1362636" cy="726688"/>
          </a:xfrm>
          <a:prstGeom prst="rect">
            <a:avLst/>
          </a:prstGeom>
        </p:spPr>
      </p:pic>
    </p:spTree>
    <p:extLst>
      <p:ext uri="{BB962C8B-B14F-4D97-AF65-F5344CB8AC3E}">
        <p14:creationId xmlns:p14="http://schemas.microsoft.com/office/powerpoint/2010/main" val="22315444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CD5C521A-8767-46E1-9D37-D93C979FAFF8}"/>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358775" y="1458893"/>
            <a:ext cx="5661025" cy="4413289"/>
          </a:xfrm>
        </p:spPr>
      </p:pic>
      <p:sp>
        <p:nvSpPr>
          <p:cNvPr id="3" name="Content Placeholder 2">
            <a:extLst>
              <a:ext uri="{FF2B5EF4-FFF2-40B4-BE49-F238E27FC236}">
                <a16:creationId xmlns:a16="http://schemas.microsoft.com/office/drawing/2014/main" id="{B0745121-DE61-4A86-B32A-AEA23432681A}"/>
              </a:ext>
            </a:extLst>
          </p:cNvPr>
          <p:cNvSpPr>
            <a:spLocks noGrp="1"/>
          </p:cNvSpPr>
          <p:nvPr>
            <p:ph sz="half" idx="2"/>
          </p:nvPr>
        </p:nvSpPr>
        <p:spPr>
          <a:xfrm>
            <a:off x="6172200" y="1563475"/>
            <a:ext cx="5661660" cy="4613488"/>
          </a:xfrm>
        </p:spPr>
        <p:txBody>
          <a:bodyPr/>
          <a:lstStyle/>
          <a:p>
            <a:pPr marL="0" indent="0">
              <a:spcBef>
                <a:spcPts val="2400"/>
              </a:spcBef>
              <a:buNone/>
            </a:pPr>
            <a:r>
              <a:rPr lang="en-US" dirty="0"/>
              <a:t>Many other sources of noise could be falsely attributed to partial discharge.</a:t>
            </a:r>
          </a:p>
          <a:p>
            <a:pPr>
              <a:spcBef>
                <a:spcPts val="2400"/>
              </a:spcBef>
            </a:pPr>
            <a:r>
              <a:rPr lang="en-US" dirty="0"/>
              <a:t>Ambient and Amplifier Noise</a:t>
            </a:r>
          </a:p>
          <a:p>
            <a:pPr>
              <a:spcBef>
                <a:spcPts val="2400"/>
              </a:spcBef>
            </a:pPr>
            <a:r>
              <a:rPr lang="en-US" dirty="0"/>
              <a:t>PD: Partial Discharge Fault Pattern</a:t>
            </a:r>
          </a:p>
          <a:p>
            <a:pPr>
              <a:spcBef>
                <a:spcPts val="2400"/>
              </a:spcBef>
            </a:pPr>
            <a:r>
              <a:rPr lang="en-US" dirty="0"/>
              <a:t>DSI: Discrete Spectral Interference</a:t>
            </a:r>
          </a:p>
          <a:p>
            <a:pPr lvl="1"/>
            <a:r>
              <a:rPr lang="en-US" dirty="0"/>
              <a:t>E.g. Radio Emissions, Power Electronics</a:t>
            </a:r>
          </a:p>
          <a:p>
            <a:pPr>
              <a:spcBef>
                <a:spcPts val="2400"/>
              </a:spcBef>
            </a:pPr>
            <a:r>
              <a:rPr lang="en-US" dirty="0"/>
              <a:t>RPI: Random Pulses Interference</a:t>
            </a:r>
          </a:p>
          <a:p>
            <a:pPr lvl="1"/>
            <a:r>
              <a:rPr lang="en-US" dirty="0"/>
              <a:t>Lightning, Switching Operations, </a:t>
            </a:r>
            <a:r>
              <a:rPr lang="en-US" dirty="0" err="1"/>
              <a:t>Carona</a:t>
            </a:r>
            <a:endParaRPr lang="en-US" dirty="0"/>
          </a:p>
        </p:txBody>
      </p:sp>
      <p:sp>
        <p:nvSpPr>
          <p:cNvPr id="4" name="Title 3">
            <a:extLst>
              <a:ext uri="{FF2B5EF4-FFF2-40B4-BE49-F238E27FC236}">
                <a16:creationId xmlns:a16="http://schemas.microsoft.com/office/drawing/2014/main" id="{1E4DE298-BE39-4544-85C5-68BE85D660EB}"/>
              </a:ext>
            </a:extLst>
          </p:cNvPr>
          <p:cNvSpPr>
            <a:spLocks noGrp="1"/>
          </p:cNvSpPr>
          <p:nvPr>
            <p:ph type="title"/>
          </p:nvPr>
        </p:nvSpPr>
        <p:spPr/>
        <p:txBody>
          <a:bodyPr/>
          <a:lstStyle/>
          <a:p>
            <a:r>
              <a:rPr lang="en-US" dirty="0"/>
              <a:t>Detecting Partial Discharges is Difficult</a:t>
            </a:r>
          </a:p>
        </p:txBody>
      </p:sp>
      <p:sp>
        <p:nvSpPr>
          <p:cNvPr id="7" name="Rectangle 6">
            <a:extLst>
              <a:ext uri="{FF2B5EF4-FFF2-40B4-BE49-F238E27FC236}">
                <a16:creationId xmlns:a16="http://schemas.microsoft.com/office/drawing/2014/main" id="{DB993DA1-8811-4F70-A1C8-81A2C577321A}"/>
              </a:ext>
            </a:extLst>
          </p:cNvPr>
          <p:cNvSpPr/>
          <p:nvPr/>
        </p:nvSpPr>
        <p:spPr>
          <a:xfrm>
            <a:off x="920364" y="1194143"/>
            <a:ext cx="5103705" cy="369332"/>
          </a:xfrm>
          <a:prstGeom prst="rect">
            <a:avLst/>
          </a:prstGeom>
        </p:spPr>
        <p:txBody>
          <a:bodyPr wrap="none">
            <a:spAutoFit/>
          </a:bodyPr>
          <a:lstStyle/>
          <a:p>
            <a:r>
              <a:rPr lang="en-US" b="1" dirty="0"/>
              <a:t>PD Pattern Observed alongside other Noise Sources</a:t>
            </a:r>
          </a:p>
        </p:txBody>
      </p:sp>
      <p:sp>
        <p:nvSpPr>
          <p:cNvPr id="8" name="Rectangle 7">
            <a:extLst>
              <a:ext uri="{FF2B5EF4-FFF2-40B4-BE49-F238E27FC236}">
                <a16:creationId xmlns:a16="http://schemas.microsoft.com/office/drawing/2014/main" id="{999AD86D-B816-4523-9B8E-2C6235C29B0E}"/>
              </a:ext>
            </a:extLst>
          </p:cNvPr>
          <p:cNvSpPr/>
          <p:nvPr/>
        </p:nvSpPr>
        <p:spPr>
          <a:xfrm>
            <a:off x="994387" y="5767600"/>
            <a:ext cx="2618602" cy="369332"/>
          </a:xfrm>
          <a:prstGeom prst="rect">
            <a:avLst/>
          </a:prstGeom>
        </p:spPr>
        <p:txBody>
          <a:bodyPr wrap="none">
            <a:spAutoFit/>
          </a:bodyPr>
          <a:lstStyle/>
          <a:p>
            <a:r>
              <a:rPr lang="en-US" i="1" dirty="0">
                <a:solidFill>
                  <a:srgbClr val="B9B8B8"/>
                </a:solidFill>
              </a:rPr>
              <a:t>Figure from Reference [1]</a:t>
            </a:r>
          </a:p>
        </p:txBody>
      </p:sp>
      <p:pic>
        <p:nvPicPr>
          <p:cNvPr id="9" name="Picture 8">
            <a:extLst>
              <a:ext uri="{FF2B5EF4-FFF2-40B4-BE49-F238E27FC236}">
                <a16:creationId xmlns:a16="http://schemas.microsoft.com/office/drawing/2014/main" id="{744A9F6F-3E10-4227-9B90-CD9AF45415E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29364" y="6176963"/>
            <a:ext cx="1362636" cy="726688"/>
          </a:xfrm>
          <a:prstGeom prst="rect">
            <a:avLst/>
          </a:prstGeom>
        </p:spPr>
      </p:pic>
    </p:spTree>
    <p:extLst>
      <p:ext uri="{BB962C8B-B14F-4D97-AF65-F5344CB8AC3E}">
        <p14:creationId xmlns:p14="http://schemas.microsoft.com/office/powerpoint/2010/main" val="33649436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CC8BF2C9-9E5D-4A20-9ADE-D97D3C6541DC}"/>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358775" y="1271689"/>
            <a:ext cx="5661025" cy="4787698"/>
          </a:xfrm>
        </p:spPr>
      </p:pic>
      <p:sp>
        <p:nvSpPr>
          <p:cNvPr id="3" name="Content Placeholder 2">
            <a:extLst>
              <a:ext uri="{FF2B5EF4-FFF2-40B4-BE49-F238E27FC236}">
                <a16:creationId xmlns:a16="http://schemas.microsoft.com/office/drawing/2014/main" id="{D5795ED3-1C85-42F3-A326-0E77DDE3A5EE}"/>
              </a:ext>
            </a:extLst>
          </p:cNvPr>
          <p:cNvSpPr>
            <a:spLocks noGrp="1"/>
          </p:cNvSpPr>
          <p:nvPr>
            <p:ph sz="half" idx="2"/>
          </p:nvPr>
        </p:nvSpPr>
        <p:spPr/>
        <p:txBody>
          <a:bodyPr/>
          <a:lstStyle/>
          <a:p>
            <a:r>
              <a:rPr lang="en-US" dirty="0"/>
              <a:t>A corona discharge is an electrical discharge brought on by the ionization of a fluid such as air surrounding a conductor that is electrically charged.</a:t>
            </a:r>
          </a:p>
          <a:p>
            <a:r>
              <a:rPr lang="en-US" dirty="0"/>
              <a:t>Spontaneous corona discharges occur naturally in high-voltage systems unless care is taken to limit the electric field strength.</a:t>
            </a:r>
          </a:p>
          <a:p>
            <a:r>
              <a:rPr lang="en-US" dirty="0"/>
              <a:t>A corona will occur when the strength of the electric field (potential gradient) around a conductor is high enough to form a conductive region, but not high enough to cause electrical breakdown or arcing to nearby objects.</a:t>
            </a:r>
          </a:p>
        </p:txBody>
      </p:sp>
      <p:sp>
        <p:nvSpPr>
          <p:cNvPr id="4" name="Title 3">
            <a:extLst>
              <a:ext uri="{FF2B5EF4-FFF2-40B4-BE49-F238E27FC236}">
                <a16:creationId xmlns:a16="http://schemas.microsoft.com/office/drawing/2014/main" id="{25DAB050-0755-4EF7-BE6A-1D4AEE236DE9}"/>
              </a:ext>
            </a:extLst>
          </p:cNvPr>
          <p:cNvSpPr>
            <a:spLocks noGrp="1"/>
          </p:cNvSpPr>
          <p:nvPr>
            <p:ph type="title"/>
          </p:nvPr>
        </p:nvSpPr>
        <p:spPr/>
        <p:txBody>
          <a:bodyPr/>
          <a:lstStyle/>
          <a:p>
            <a:r>
              <a:rPr lang="en-US" dirty="0"/>
              <a:t>Identify and Cancel </a:t>
            </a:r>
            <a:r>
              <a:rPr lang="en-US" dirty="0" err="1"/>
              <a:t>Carona</a:t>
            </a:r>
            <a:r>
              <a:rPr lang="en-US" dirty="0"/>
              <a:t> Discharge Peaks</a:t>
            </a:r>
          </a:p>
        </p:txBody>
      </p:sp>
      <p:sp>
        <p:nvSpPr>
          <p:cNvPr id="7" name="Rectangle 6">
            <a:extLst>
              <a:ext uri="{FF2B5EF4-FFF2-40B4-BE49-F238E27FC236}">
                <a16:creationId xmlns:a16="http://schemas.microsoft.com/office/drawing/2014/main" id="{73CC04A9-CF1B-44C3-AF9D-D68DC57B5797}"/>
              </a:ext>
            </a:extLst>
          </p:cNvPr>
          <p:cNvSpPr/>
          <p:nvPr/>
        </p:nvSpPr>
        <p:spPr>
          <a:xfrm>
            <a:off x="976970" y="5941064"/>
            <a:ext cx="2618602" cy="369332"/>
          </a:xfrm>
          <a:prstGeom prst="rect">
            <a:avLst/>
          </a:prstGeom>
        </p:spPr>
        <p:txBody>
          <a:bodyPr wrap="none">
            <a:spAutoFit/>
          </a:bodyPr>
          <a:lstStyle/>
          <a:p>
            <a:r>
              <a:rPr lang="en-US" i="1" dirty="0">
                <a:solidFill>
                  <a:srgbClr val="B9B8B8"/>
                </a:solidFill>
              </a:rPr>
              <a:t>Figure from Reference [1]</a:t>
            </a:r>
          </a:p>
        </p:txBody>
      </p:sp>
      <p:sp>
        <p:nvSpPr>
          <p:cNvPr id="8" name="Rectangle 7">
            <a:extLst>
              <a:ext uri="{FF2B5EF4-FFF2-40B4-BE49-F238E27FC236}">
                <a16:creationId xmlns:a16="http://schemas.microsoft.com/office/drawing/2014/main" id="{BAECBBBA-FBF2-4C97-84C8-CA5FCE707112}"/>
              </a:ext>
            </a:extLst>
          </p:cNvPr>
          <p:cNvSpPr/>
          <p:nvPr/>
        </p:nvSpPr>
        <p:spPr>
          <a:xfrm>
            <a:off x="728775" y="1027612"/>
            <a:ext cx="4809876" cy="369332"/>
          </a:xfrm>
          <a:prstGeom prst="rect">
            <a:avLst/>
          </a:prstGeom>
        </p:spPr>
        <p:txBody>
          <a:bodyPr wrap="square">
            <a:spAutoFit/>
          </a:bodyPr>
          <a:lstStyle/>
          <a:p>
            <a:pPr algn="ctr"/>
            <a:r>
              <a:rPr lang="en-US" b="1" dirty="0" err="1"/>
              <a:t>Carona</a:t>
            </a:r>
            <a:r>
              <a:rPr lang="en-US" b="1" dirty="0"/>
              <a:t> Discharge Peak Detail</a:t>
            </a:r>
          </a:p>
        </p:txBody>
      </p:sp>
      <p:pic>
        <p:nvPicPr>
          <p:cNvPr id="9" name="Picture 8">
            <a:extLst>
              <a:ext uri="{FF2B5EF4-FFF2-40B4-BE49-F238E27FC236}">
                <a16:creationId xmlns:a16="http://schemas.microsoft.com/office/drawing/2014/main" id="{58BB7993-2B1C-49D4-8979-16619A32B1F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29364" y="6176963"/>
            <a:ext cx="1362636" cy="726688"/>
          </a:xfrm>
          <a:prstGeom prst="rect">
            <a:avLst/>
          </a:prstGeom>
        </p:spPr>
      </p:pic>
    </p:spTree>
    <p:extLst>
      <p:ext uri="{BB962C8B-B14F-4D97-AF65-F5344CB8AC3E}">
        <p14:creationId xmlns:p14="http://schemas.microsoft.com/office/powerpoint/2010/main" val="33208610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2BB7A163-2C41-451B-BC4B-A15F54B453F7}"/>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358775" y="1867060"/>
            <a:ext cx="5661025" cy="4189158"/>
          </a:xfrm>
        </p:spPr>
      </p:pic>
      <p:sp>
        <p:nvSpPr>
          <p:cNvPr id="6" name="Content Placeholder 5">
            <a:extLst>
              <a:ext uri="{FF2B5EF4-FFF2-40B4-BE49-F238E27FC236}">
                <a16:creationId xmlns:a16="http://schemas.microsoft.com/office/drawing/2014/main" id="{4B434D80-27B1-4AF0-84DE-3C9A3AB29E38}"/>
              </a:ext>
            </a:extLst>
          </p:cNvPr>
          <p:cNvSpPr>
            <a:spLocks noGrp="1"/>
          </p:cNvSpPr>
          <p:nvPr>
            <p:ph sz="half" idx="2"/>
          </p:nvPr>
        </p:nvSpPr>
        <p:spPr>
          <a:xfrm>
            <a:off x="6172200" y="1485677"/>
            <a:ext cx="5661660" cy="5022216"/>
          </a:xfrm>
        </p:spPr>
        <p:txBody>
          <a:bodyPr/>
          <a:lstStyle/>
          <a:p>
            <a:r>
              <a:rPr lang="en-US" dirty="0"/>
              <a:t>One of the most common fundamental features of the PD pattern is that it occurs on the rising amplitude edges of the sinusoidal curve.</a:t>
            </a:r>
          </a:p>
          <a:p>
            <a:r>
              <a:rPr lang="en-US" dirty="0"/>
              <a:t>For future iterations of feature extraction, this allows us to omit the rest of the signal.</a:t>
            </a:r>
          </a:p>
          <a:p>
            <a:r>
              <a:rPr lang="en-US" dirty="0"/>
              <a:t>This change should improve the efficiency of processing signal data as well improve the model’s ability to detect true faults and avoid false positives.</a:t>
            </a:r>
          </a:p>
        </p:txBody>
      </p:sp>
      <p:sp>
        <p:nvSpPr>
          <p:cNvPr id="4" name="Title 3">
            <a:extLst>
              <a:ext uri="{FF2B5EF4-FFF2-40B4-BE49-F238E27FC236}">
                <a16:creationId xmlns:a16="http://schemas.microsoft.com/office/drawing/2014/main" id="{EF80EBB1-2EB6-4FAF-A1FA-6A6B024222F7}"/>
              </a:ext>
            </a:extLst>
          </p:cNvPr>
          <p:cNvSpPr>
            <a:spLocks noGrp="1"/>
          </p:cNvSpPr>
          <p:nvPr>
            <p:ph type="title"/>
          </p:nvPr>
        </p:nvSpPr>
        <p:spPr/>
        <p:txBody>
          <a:bodyPr/>
          <a:lstStyle/>
          <a:p>
            <a:r>
              <a:rPr lang="en-US" dirty="0"/>
              <a:t>Focus on Portions of the Sinusoid with Rising Amplitude for Improved PD Detection</a:t>
            </a:r>
          </a:p>
        </p:txBody>
      </p:sp>
      <p:sp>
        <p:nvSpPr>
          <p:cNvPr id="9" name="Rectangle 8">
            <a:extLst>
              <a:ext uri="{FF2B5EF4-FFF2-40B4-BE49-F238E27FC236}">
                <a16:creationId xmlns:a16="http://schemas.microsoft.com/office/drawing/2014/main" id="{FBD29C27-8560-49F9-801F-CE4889CF99D7}"/>
              </a:ext>
            </a:extLst>
          </p:cNvPr>
          <p:cNvSpPr/>
          <p:nvPr/>
        </p:nvSpPr>
        <p:spPr>
          <a:xfrm>
            <a:off x="920364" y="1359614"/>
            <a:ext cx="4836002" cy="646331"/>
          </a:xfrm>
          <a:prstGeom prst="rect">
            <a:avLst/>
          </a:prstGeom>
        </p:spPr>
        <p:txBody>
          <a:bodyPr wrap="square">
            <a:spAutoFit/>
          </a:bodyPr>
          <a:lstStyle/>
          <a:p>
            <a:pPr algn="ctr"/>
            <a:r>
              <a:rPr lang="en-US" b="1" dirty="0"/>
              <a:t>Sections of Sinusoidal Shape (1,2) with the Statistically Highest Occurrence of PD pulses</a:t>
            </a:r>
          </a:p>
        </p:txBody>
      </p:sp>
      <p:sp>
        <p:nvSpPr>
          <p:cNvPr id="10" name="Rectangle 9">
            <a:extLst>
              <a:ext uri="{FF2B5EF4-FFF2-40B4-BE49-F238E27FC236}">
                <a16:creationId xmlns:a16="http://schemas.microsoft.com/office/drawing/2014/main" id="{41D0961F-05A2-45F6-A639-5BA1872DA24B}"/>
              </a:ext>
            </a:extLst>
          </p:cNvPr>
          <p:cNvSpPr/>
          <p:nvPr/>
        </p:nvSpPr>
        <p:spPr>
          <a:xfrm>
            <a:off x="976970" y="5906234"/>
            <a:ext cx="2558970" cy="369332"/>
          </a:xfrm>
          <a:prstGeom prst="rect">
            <a:avLst/>
          </a:prstGeom>
        </p:spPr>
        <p:txBody>
          <a:bodyPr wrap="none">
            <a:spAutoFit/>
          </a:bodyPr>
          <a:lstStyle/>
          <a:p>
            <a:r>
              <a:rPr lang="en-US" i="1" dirty="0">
                <a:solidFill>
                  <a:srgbClr val="B9B8B8"/>
                </a:solidFill>
              </a:rPr>
              <a:t>Figure from Reference [2]</a:t>
            </a:r>
          </a:p>
        </p:txBody>
      </p:sp>
      <p:pic>
        <p:nvPicPr>
          <p:cNvPr id="11" name="Picture 10">
            <a:extLst>
              <a:ext uri="{FF2B5EF4-FFF2-40B4-BE49-F238E27FC236}">
                <a16:creationId xmlns:a16="http://schemas.microsoft.com/office/drawing/2014/main" id="{E2C4E77C-BAC4-412C-8F6E-297EBAFD4C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29364" y="6176963"/>
            <a:ext cx="1362636" cy="726688"/>
          </a:xfrm>
          <a:prstGeom prst="rect">
            <a:avLst/>
          </a:prstGeom>
        </p:spPr>
      </p:pic>
    </p:spTree>
    <p:extLst>
      <p:ext uri="{BB962C8B-B14F-4D97-AF65-F5344CB8AC3E}">
        <p14:creationId xmlns:p14="http://schemas.microsoft.com/office/powerpoint/2010/main" val="20541827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7FA459-D0B2-440C-9A2D-3F709D324AA1}"/>
              </a:ext>
            </a:extLst>
          </p:cNvPr>
          <p:cNvSpPr>
            <a:spLocks noGrp="1"/>
          </p:cNvSpPr>
          <p:nvPr>
            <p:ph type="title"/>
          </p:nvPr>
        </p:nvSpPr>
        <p:spPr/>
        <p:txBody>
          <a:bodyPr/>
          <a:lstStyle/>
          <a:p>
            <a:r>
              <a:rPr lang="en-US" dirty="0"/>
              <a:t>Signal Processing Approach</a:t>
            </a:r>
          </a:p>
        </p:txBody>
      </p:sp>
      <p:sp>
        <p:nvSpPr>
          <p:cNvPr id="3" name="Content Placeholder 2">
            <a:extLst>
              <a:ext uri="{FF2B5EF4-FFF2-40B4-BE49-F238E27FC236}">
                <a16:creationId xmlns:a16="http://schemas.microsoft.com/office/drawing/2014/main" id="{9A439632-D997-42FC-98FC-978F00C61AF0}"/>
              </a:ext>
            </a:extLst>
          </p:cNvPr>
          <p:cNvSpPr>
            <a:spLocks noGrp="1"/>
          </p:cNvSpPr>
          <p:nvPr>
            <p:ph idx="1"/>
          </p:nvPr>
        </p:nvSpPr>
        <p:spPr>
          <a:xfrm>
            <a:off x="358140" y="1314994"/>
            <a:ext cx="11506200" cy="4861969"/>
          </a:xfrm>
        </p:spPr>
        <p:txBody>
          <a:bodyPr/>
          <a:lstStyle/>
          <a:p>
            <a:pPr>
              <a:spcBef>
                <a:spcPts val="1200"/>
              </a:spcBef>
            </a:pPr>
            <a:r>
              <a:rPr lang="en-US" dirty="0"/>
              <a:t>Discrete Wavelet Transform to Remove Spectral Interference and Ambient Noise</a:t>
            </a:r>
          </a:p>
          <a:p>
            <a:pPr lvl="1">
              <a:spcBef>
                <a:spcPts val="1200"/>
              </a:spcBef>
            </a:pPr>
            <a:r>
              <a:rPr lang="en-US" dirty="0" err="1"/>
              <a:t>Daubechies</a:t>
            </a:r>
            <a:r>
              <a:rPr lang="en-US" dirty="0"/>
              <a:t> 4 Wavelet (db4)</a:t>
            </a:r>
          </a:p>
          <a:p>
            <a:pPr>
              <a:spcBef>
                <a:spcPts val="1200"/>
              </a:spcBef>
            </a:pPr>
            <a:r>
              <a:rPr lang="en-US" dirty="0"/>
              <a:t>Fit a Sinusoidal Function to the DWT Signal and Detect the PD-Probable Region</a:t>
            </a:r>
          </a:p>
          <a:p>
            <a:pPr>
              <a:spcBef>
                <a:spcPts val="1200"/>
              </a:spcBef>
            </a:pPr>
            <a:r>
              <a:rPr lang="en-US" dirty="0"/>
              <a:t>Use an Nth Discrete Difference to De-Trend the Function</a:t>
            </a:r>
          </a:p>
          <a:p>
            <a:pPr>
              <a:spcBef>
                <a:spcPts val="1200"/>
              </a:spcBef>
            </a:pPr>
            <a:r>
              <a:rPr lang="en-US" dirty="0"/>
              <a:t>Perform Peak Detection and Subsequently Cancel of False Peaks</a:t>
            </a:r>
          </a:p>
          <a:p>
            <a:pPr lvl="1">
              <a:spcBef>
                <a:spcPts val="1200"/>
              </a:spcBef>
            </a:pPr>
            <a:r>
              <a:rPr lang="en-US" dirty="0"/>
              <a:t>Peak Detection using Fixed Amplitude Threshold</a:t>
            </a:r>
          </a:p>
          <a:p>
            <a:pPr lvl="1">
              <a:spcBef>
                <a:spcPts val="1200"/>
              </a:spcBef>
            </a:pPr>
            <a:r>
              <a:rPr lang="en-US" dirty="0"/>
              <a:t>Cancel High Amplitude Peaks, and Peaks Attributed to </a:t>
            </a:r>
            <a:r>
              <a:rPr lang="en-US" dirty="0" err="1"/>
              <a:t>Carona</a:t>
            </a:r>
            <a:r>
              <a:rPr lang="en-US" dirty="0"/>
              <a:t> Discharge</a:t>
            </a:r>
          </a:p>
        </p:txBody>
      </p:sp>
      <p:pic>
        <p:nvPicPr>
          <p:cNvPr id="4" name="Picture 3">
            <a:extLst>
              <a:ext uri="{FF2B5EF4-FFF2-40B4-BE49-F238E27FC236}">
                <a16:creationId xmlns:a16="http://schemas.microsoft.com/office/drawing/2014/main" id="{C4AC21A2-CB81-4F26-9102-55CD68D4EC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29364" y="6176963"/>
            <a:ext cx="1362636" cy="726688"/>
          </a:xfrm>
          <a:prstGeom prst="rect">
            <a:avLst/>
          </a:prstGeom>
        </p:spPr>
      </p:pic>
      <p:graphicFrame>
        <p:nvGraphicFramePr>
          <p:cNvPr id="5" name="Content Placeholder 3">
            <a:extLst>
              <a:ext uri="{FF2B5EF4-FFF2-40B4-BE49-F238E27FC236}">
                <a16:creationId xmlns:a16="http://schemas.microsoft.com/office/drawing/2014/main" id="{F59A5BC2-C8FD-4C3F-B837-9A9DEB5DBFE8}"/>
              </a:ext>
            </a:extLst>
          </p:cNvPr>
          <p:cNvGraphicFramePr>
            <a:graphicFrameLocks/>
          </p:cNvGraphicFramePr>
          <p:nvPr>
            <p:extLst>
              <p:ext uri="{D42A27DB-BD31-4B8C-83A1-F6EECF244321}">
                <p14:modId xmlns:p14="http://schemas.microsoft.com/office/powerpoint/2010/main" val="333815027"/>
              </p:ext>
            </p:extLst>
          </p:nvPr>
        </p:nvGraphicFramePr>
        <p:xfrm>
          <a:off x="358140" y="4712832"/>
          <a:ext cx="11506200" cy="134982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47018191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8728</TotalTime>
  <Words>2210</Words>
  <Application>Microsoft Office PowerPoint</Application>
  <PresentationFormat>Widescreen</PresentationFormat>
  <Paragraphs>225</Paragraphs>
  <Slides>37</Slides>
  <Notes>19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37</vt:i4>
      </vt:variant>
    </vt:vector>
  </HeadingPairs>
  <TitlesOfParts>
    <vt:vector size="43" baseType="lpstr">
      <vt:lpstr>Arial</vt:lpstr>
      <vt:lpstr>Calibri</vt:lpstr>
      <vt:lpstr>Cambria Math</vt:lpstr>
      <vt:lpstr>Consolas</vt:lpstr>
      <vt:lpstr>Conthrax Sb</vt:lpstr>
      <vt:lpstr>Office Theme</vt:lpstr>
      <vt:lpstr>VSB Power Line Fault Detection</vt:lpstr>
      <vt:lpstr>First, what is Kaggle?</vt:lpstr>
      <vt:lpstr>Challenge: Partial Discharge Fault Detection</vt:lpstr>
      <vt:lpstr>Examination Reveals Highly Unbalanced Data</vt:lpstr>
      <vt:lpstr>Sample Measurements with 3 Phase Signals</vt:lpstr>
      <vt:lpstr>Detecting Partial Discharges is Difficult</vt:lpstr>
      <vt:lpstr>Identify and Cancel Carona Discharge Peaks</vt:lpstr>
      <vt:lpstr>Focus on Portions of the Sinusoid with Rising Amplitude for Improved PD Detection</vt:lpstr>
      <vt:lpstr>Signal Processing Approach</vt:lpstr>
      <vt:lpstr>Examining the Raw Signal Data</vt:lpstr>
      <vt:lpstr>Examining the Raw Signal Data</vt:lpstr>
      <vt:lpstr>Remove DSI &amp; Ambient Noise with DWT</vt:lpstr>
      <vt:lpstr>Remove DSI &amp; Ambient Noise with DWT</vt:lpstr>
      <vt:lpstr>Fit a Sinusoidal Function to the DWT Signal</vt:lpstr>
      <vt:lpstr>Fit a Sinusoidal Function to the DWT Signal</vt:lpstr>
      <vt:lpstr>Use Sinusoid to Identify PD-Probable Region</vt:lpstr>
      <vt:lpstr>Use Sinusoid to Identify PD-Probable Region</vt:lpstr>
      <vt:lpstr>Detrend Signal to Remove Sinusoidal Element</vt:lpstr>
      <vt:lpstr>Detrend Signal to Remove Sinusoidal Element</vt:lpstr>
      <vt:lpstr>Trim to PD-Probable Region of Detrended Data</vt:lpstr>
      <vt:lpstr>Trim to PD-Probable Region of Detrended Data</vt:lpstr>
      <vt:lpstr>Run Peak Detection on PD-Probable Region</vt:lpstr>
      <vt:lpstr>Run Peak Detection on PD-Probable Region</vt:lpstr>
      <vt:lpstr>Cancel False Peaks Before Processing Signals</vt:lpstr>
      <vt:lpstr>Cancel False Peaks Before Processing Signals</vt:lpstr>
      <vt:lpstr>Perform Feature Extraction on Signal</vt:lpstr>
      <vt:lpstr>Feature Data Exploration</vt:lpstr>
      <vt:lpstr>Prototype Binary Classification Models</vt:lpstr>
      <vt:lpstr>Evaluate Model Performance with MCC</vt:lpstr>
      <vt:lpstr>Preliminary Results</vt:lpstr>
      <vt:lpstr>Use Monte Carlo Analysis to Set Thresholds</vt:lpstr>
      <vt:lpstr>Tuning  LightGBM for Unbalanced Data</vt:lpstr>
      <vt:lpstr>Project Results</vt:lpstr>
      <vt:lpstr>Conclusions</vt:lpstr>
      <vt:lpstr>Improvements</vt:lpstr>
      <vt:lpstr>References</vt:lpstr>
      <vt:lpstr>What’s Next?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Jeffrey</dc:creator>
  <cp:lastModifiedBy>Jeffrey</cp:lastModifiedBy>
  <cp:revision>151</cp:revision>
  <dcterms:created xsi:type="dcterms:W3CDTF">2018-11-16T18:56:55Z</dcterms:created>
  <dcterms:modified xsi:type="dcterms:W3CDTF">2019-02-10T20:49:47Z</dcterms:modified>
</cp:coreProperties>
</file>